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4" r:id="rId17"/>
    <p:sldId id="266" r:id="rId18"/>
    <p:sldId id="279" r:id="rId19"/>
    <p:sldId id="278" r:id="rId20"/>
    <p:sldId id="280" r:id="rId21"/>
    <p:sldId id="281" r:id="rId22"/>
    <p:sldId id="282" r:id="rId23"/>
    <p:sldId id="283" r:id="rId24"/>
    <p:sldId id="285" r:id="rId25"/>
    <p:sldId id="286" r:id="rId26"/>
    <p:sldId id="287" r:id="rId27"/>
    <p:sldId id="289" r:id="rId28"/>
    <p:sldId id="290" r:id="rId29"/>
    <p:sldId id="292" r:id="rId30"/>
    <p:sldId id="291" r:id="rId31"/>
    <p:sldId id="293" r:id="rId32"/>
    <p:sldId id="294" r:id="rId33"/>
    <p:sldId id="26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00"/>
    <a:srgbClr val="820000"/>
    <a:srgbClr val="0033CC"/>
    <a:srgbClr val="005DA2"/>
    <a:srgbClr val="4F81BD"/>
    <a:srgbClr val="0066FF"/>
    <a:srgbClr val="A85008"/>
    <a:srgbClr val="760000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2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78610-D196-49D0-96AB-67162574C1F9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77814-4C40-4F7E-97DB-E538221F9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814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Джеймс Тиссо. Сотворение мира.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325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25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Айвазовский И.К. Сотворение мира.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25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25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25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Гюстав Доре. Сотворение света.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25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25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25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25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Священник Александр Егоров. Силы Небесные.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25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25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325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25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25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258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258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258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258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258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258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258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25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3258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258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25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25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Айвазовский И.К. Сотворение мира. Хаос.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25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25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25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25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Икона «Троица». </a:t>
            </a:r>
            <a:r>
              <a:rPr lang="ru-RU" dirty="0" err="1" smtClean="0"/>
              <a:t>Прп</a:t>
            </a:r>
            <a:r>
              <a:rPr lang="ru-RU" dirty="0" smtClean="0"/>
              <a:t>. Андрей Рублев, первая половина 15 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2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jpg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image" Target="../media/image3.png"/><Relationship Id="rId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5786" y="357166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Священная Библейская история Ветхого Завета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32084" y="6464508"/>
            <a:ext cx="54798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Икона «Троица». </a:t>
            </a:r>
            <a:r>
              <a:rPr lang="ru-RU" sz="1600" dirty="0" err="1" smtClean="0"/>
              <a:t>Прп</a:t>
            </a:r>
            <a:r>
              <a:rPr lang="ru-RU" sz="1600" dirty="0" smtClean="0"/>
              <a:t>. Андрей </a:t>
            </a:r>
            <a:r>
              <a:rPr lang="ru-RU" sz="1600" dirty="0"/>
              <a:t>Р</a:t>
            </a:r>
            <a:r>
              <a:rPr lang="ru-RU" sz="1600" dirty="0" smtClean="0"/>
              <a:t>ублев, первая половина 15 в.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509120"/>
            <a:ext cx="792415" cy="6887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7772" y="404664"/>
            <a:ext cx="3420380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glow rad="63500">
                    <a:schemeClr val="bg1">
                      <a:alpha val="85000"/>
                    </a:schemeClr>
                  </a:glow>
                </a:effectLst>
              </a:rPr>
              <a:t>Творец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bg1">
                      <a:alpha val="85000"/>
                    </a:schemeClr>
                  </a:glow>
                </a:effectLst>
              </a:rPr>
              <a:t>мира и человека – </a:t>
            </a:r>
            <a:r>
              <a:rPr lang="ru-RU" sz="4400" b="1" dirty="0" smtClean="0">
                <a:solidFill>
                  <a:srgbClr val="C00000"/>
                </a:solidFill>
                <a:effectLst>
                  <a:glow rad="63500">
                    <a:schemeClr val="bg1">
                      <a:alpha val="85000"/>
                    </a:schemeClr>
                  </a:glow>
                </a:effectLst>
              </a:rPr>
              <a:t>Бог.</a:t>
            </a:r>
            <a:endParaRPr lang="ru-RU" sz="4400" b="1" dirty="0">
              <a:solidFill>
                <a:srgbClr val="C00000"/>
              </a:solidFill>
              <a:effectLst>
                <a:glow rad="635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7772" y="3645024"/>
            <a:ext cx="4990332" cy="2648772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Вот этот-то </a:t>
            </a:r>
            <a:r>
              <a:rPr lang="ru-RU" sz="2400" b="1" dirty="0" err="1" smtClean="0">
                <a:solidFill>
                  <a:schemeClr val="tx1"/>
                </a:solidFill>
              </a:rPr>
              <a:t>Надмировой</a:t>
            </a:r>
            <a:r>
              <a:rPr lang="ru-RU" sz="2400" b="1" dirty="0" smtClean="0">
                <a:solidFill>
                  <a:schemeClr val="tx1"/>
                </a:solidFill>
              </a:rPr>
              <a:t> или Божественный Разум, который открывается в мире и через мир человеку, по свидетельству Священной Библии, является не только устроителем этого мира, но и его Творцом.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Блок-схема: узел суммирования 8"/>
          <p:cNvSpPr/>
          <p:nvPr/>
        </p:nvSpPr>
        <p:spPr>
          <a:xfrm>
            <a:off x="4860032" y="5933635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70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522848" y="5445224"/>
            <a:ext cx="8098304" cy="936104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Священная Библия на первых своих страницах сообщает нам тайну происхождения этого видимого мира.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320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287284" y="5226935"/>
            <a:ext cx="6569432" cy="936104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«</a:t>
            </a:r>
            <a:r>
              <a:rPr lang="ru-RU" sz="2800" b="1" dirty="0" smtClean="0">
                <a:solidFill>
                  <a:schemeClr val="tx1"/>
                </a:solidFill>
              </a:rPr>
              <a:t>В начале сотворил Бог небо и землю</a:t>
            </a:r>
            <a:r>
              <a:rPr lang="ru-RU" sz="2400" b="1" dirty="0" smtClean="0">
                <a:solidFill>
                  <a:schemeClr val="tx1"/>
                </a:solidFill>
              </a:rPr>
              <a:t>» </a:t>
            </a:r>
            <a:r>
              <a:rPr lang="ru-RU" sz="2000" b="1" i="1" dirty="0" smtClean="0">
                <a:solidFill>
                  <a:schemeClr val="tx1"/>
                </a:solidFill>
              </a:rPr>
              <a:t>(Быт.1,1)</a:t>
            </a:r>
            <a:r>
              <a:rPr lang="ru-RU" sz="2400" b="1" dirty="0" smtClean="0">
                <a:solidFill>
                  <a:schemeClr val="tx1"/>
                </a:solidFill>
              </a:rPr>
              <a:t>, - говорит бытописатель Моисей.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550" y="404664"/>
            <a:ext cx="81009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5000"/>
                </a:solidFill>
                <a:effectLst>
                  <a:glow rad="63500">
                    <a:schemeClr val="bg1">
                      <a:alpha val="85000"/>
                    </a:schemeClr>
                  </a:glow>
                </a:effectLst>
              </a:rPr>
              <a:t>Время – форма бытия материального мира</a:t>
            </a:r>
            <a:endParaRPr lang="ru-RU" sz="3200" b="1" dirty="0">
              <a:solidFill>
                <a:srgbClr val="005000"/>
              </a:solidFill>
              <a:effectLst>
                <a:glow rad="63500">
                  <a:schemeClr val="bg1">
                    <a:alpha val="85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33256"/>
            <a:ext cx="792415" cy="688791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481797" y="3068960"/>
            <a:ext cx="8180406" cy="3096344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В этих немногих словах выражена та необъятная по своей глубине истина, что все-все существующее на небе и на земле, а следовательно, и первобытное вещество, имеет свое начало. Словом «в начале» указывается, что мир не вечен, он призван из небытия к бытию Богом во времени, или вернее сказать – с самим временем. До появления мира не было времени, ибо время есть форма бытия материального мира.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узел суммирования 5"/>
          <p:cNvSpPr/>
          <p:nvPr/>
        </p:nvSpPr>
        <p:spPr>
          <a:xfrm>
            <a:off x="7906090" y="5733256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05454" y="6466598"/>
            <a:ext cx="33330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Айвазовский И.К. Сотворение мира.</a:t>
            </a:r>
          </a:p>
        </p:txBody>
      </p:sp>
    </p:spTree>
    <p:extLst>
      <p:ext uri="{BB962C8B-B14F-4D97-AF65-F5344CB8AC3E}">
        <p14:creationId xmlns:p14="http://schemas.microsoft.com/office/powerpoint/2010/main" val="214683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33256"/>
            <a:ext cx="792415" cy="688791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661788" y="3933056"/>
            <a:ext cx="7820424" cy="2304255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Бог является естественной причиной происхождения вселенной, и без Него ничего не могло произойти. Мир не мог произойти ни от «случая», ни от «самозарождения». Он произошел от свободного решения воли всемогущего Бога, благоволившего из небытия воззвать мир к временному бытию.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узел суммирования 5"/>
          <p:cNvSpPr/>
          <p:nvPr/>
        </p:nvSpPr>
        <p:spPr>
          <a:xfrm>
            <a:off x="7764089" y="5801008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7564" y="404664"/>
            <a:ext cx="7848872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5000"/>
                </a:solidFill>
                <a:effectLst>
                  <a:glow rad="63500">
                    <a:schemeClr val="bg1">
                      <a:alpha val="85000"/>
                    </a:schemeClr>
                  </a:glow>
                </a:effectLst>
              </a:rPr>
              <a:t>Причина происхождения мира – воля Бога.</a:t>
            </a:r>
            <a:endParaRPr lang="ru-RU" sz="4400" b="1" dirty="0">
              <a:solidFill>
                <a:srgbClr val="005000"/>
              </a:solidFill>
              <a:effectLst>
                <a:glow rad="63500">
                  <a:schemeClr val="bg1">
                    <a:alpha val="8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4424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539552" y="741468"/>
            <a:ext cx="4198244" cy="2808312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Это решение вытекало единственно из любви и благости Творца с целью дать и твари возможность насладиться этими величайшими свойствами Его Существа.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43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27584" y="4958227"/>
            <a:ext cx="6851803" cy="1280499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400" b="1" dirty="0">
                <a:solidFill>
                  <a:prstClr val="black"/>
                </a:solidFill>
              </a:rPr>
              <a:t>И вот «…</a:t>
            </a:r>
            <a:r>
              <a:rPr lang="ru-RU" sz="2400" b="1" i="1" dirty="0">
                <a:solidFill>
                  <a:prstClr val="black"/>
                </a:solidFill>
              </a:rPr>
              <a:t>Он</a:t>
            </a:r>
            <a:r>
              <a:rPr lang="ru-RU" sz="2400" b="1" dirty="0">
                <a:solidFill>
                  <a:prstClr val="black"/>
                </a:solidFill>
              </a:rPr>
              <a:t>, - по словам боговдохновенного псалмопевца, - </a:t>
            </a:r>
            <a:r>
              <a:rPr lang="ru-RU" sz="2400" b="1" i="1" dirty="0">
                <a:solidFill>
                  <a:prstClr val="black"/>
                </a:solidFill>
              </a:rPr>
              <a:t>сказал – и сделалось, Он повелел – и явилось</a:t>
            </a:r>
            <a:r>
              <a:rPr lang="ru-RU" sz="2400" b="1" dirty="0">
                <a:solidFill>
                  <a:prstClr val="black"/>
                </a:solidFill>
              </a:rPr>
              <a:t>» все </a:t>
            </a:r>
            <a:r>
              <a:rPr lang="ru-RU" sz="2000" b="1" i="1" dirty="0">
                <a:solidFill>
                  <a:prstClr val="black"/>
                </a:solidFill>
              </a:rPr>
              <a:t>(Пс.32,9)</a:t>
            </a:r>
            <a:r>
              <a:rPr lang="ru-RU" sz="24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550" y="404664"/>
            <a:ext cx="4122458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5000"/>
                </a:solidFill>
                <a:effectLst>
                  <a:glow rad="63500">
                    <a:schemeClr val="bg1">
                      <a:alpha val="85000"/>
                    </a:schemeClr>
                  </a:glow>
                </a:effectLst>
              </a:rPr>
              <a:t>В начале было Слово, и Слово было у Бога, и Слово было </a:t>
            </a:r>
            <a:r>
              <a:rPr lang="ru-RU" sz="3200" b="1" dirty="0" smtClean="0">
                <a:solidFill>
                  <a:srgbClr val="005000"/>
                </a:solidFill>
                <a:effectLst>
                  <a:glow rad="63500">
                    <a:schemeClr val="bg1">
                      <a:alpha val="85000"/>
                    </a:schemeClr>
                  </a:glow>
                </a:effectLst>
              </a:rPr>
              <a:t>Бог</a:t>
            </a:r>
            <a:endParaRPr lang="ru-RU" sz="3200" b="1" dirty="0">
              <a:solidFill>
                <a:srgbClr val="005000"/>
              </a:solidFill>
              <a:effectLst>
                <a:glow rad="63500">
                  <a:schemeClr val="bg1">
                    <a:alpha val="85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33256"/>
            <a:ext cx="792415" cy="688791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539552" y="2708920"/>
            <a:ext cx="8064896" cy="3528391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По толкованию святых отцов Церкви, под творческим Словом Божиим надо понимать Вторую Ипостась Святой Троицы – Сына Божия, через Которого, по выражению евангелиста Иоанна Богослова, «все… начало быть, и без Него ничто не начало быть, что начало быть» </a:t>
            </a:r>
            <a:r>
              <a:rPr lang="ru-RU" sz="2000" b="1" i="1" dirty="0" smtClean="0">
                <a:solidFill>
                  <a:schemeClr val="tx1"/>
                </a:solidFill>
              </a:rPr>
              <a:t>(Ин.1,3)</a:t>
            </a:r>
            <a:r>
              <a:rPr lang="ru-RU" sz="2400" b="1" dirty="0" smtClean="0">
                <a:solidFill>
                  <a:schemeClr val="tx1"/>
                </a:solidFill>
              </a:rPr>
              <a:t>. Так как во втором стихе первой главы книги Бытия говорится и об участии в творении Духа Святого, то можно думать, что Бог действовал при создании мира как предвечная Троица.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узел суммирования 5"/>
          <p:cNvSpPr/>
          <p:nvPr/>
        </p:nvSpPr>
        <p:spPr>
          <a:xfrm>
            <a:off x="7933695" y="5781315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48877" y="1969620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</a:t>
            </a:r>
            <a:r>
              <a:rPr lang="ru-RU" dirty="0" smtClean="0"/>
              <a:t>Ин.1,1)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92557" y="6464508"/>
            <a:ext cx="29501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Гюстав Доре. Сотворение мира.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47022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014" y="5748899"/>
            <a:ext cx="792415" cy="6887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550" y="404664"/>
            <a:ext cx="81009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5000"/>
                </a:solidFill>
                <a:effectLst>
                  <a:glow rad="63500">
                    <a:schemeClr val="bg1">
                      <a:alpha val="85000"/>
                    </a:schemeClr>
                  </a:glow>
                </a:effectLst>
              </a:rPr>
              <a:t>Мир сотворен </a:t>
            </a:r>
            <a:r>
              <a:rPr lang="ru-RU" sz="4000" b="1" i="1" dirty="0" smtClean="0">
                <a:effectLst>
                  <a:glow rad="63500">
                    <a:schemeClr val="bg1">
                      <a:alpha val="85000"/>
                    </a:schemeClr>
                  </a:glow>
                </a:effectLst>
              </a:rPr>
              <a:t>из ничего</a:t>
            </a:r>
            <a:endParaRPr lang="ru-RU" sz="4000" b="1" i="1" dirty="0">
              <a:effectLst>
                <a:glow rad="63500">
                  <a:schemeClr val="bg1">
                    <a:alpha val="85000"/>
                  </a:schemeClr>
                </a:glow>
              </a:effectLst>
            </a:endParaRPr>
          </a:p>
        </p:txBody>
      </p:sp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29" y="5492889"/>
            <a:ext cx="810701" cy="944802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359532" y="420309"/>
            <a:ext cx="8424936" cy="6017382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Творение мира </a:t>
            </a:r>
            <a:r>
              <a:rPr lang="ru-RU" sz="2000" b="1" i="1" dirty="0" smtClean="0">
                <a:solidFill>
                  <a:srgbClr val="C00000"/>
                </a:solidFill>
              </a:rPr>
              <a:t>из ничего</a:t>
            </a:r>
            <a:r>
              <a:rPr lang="ru-RU" sz="2000" b="1" dirty="0" smtClean="0">
                <a:solidFill>
                  <a:schemeClr val="tx1"/>
                </a:solidFill>
              </a:rPr>
              <a:t> или из небытия есть одна из основных истин христианской веры. Хотя в Библии и не встречается слова «из ничего», но оно подразумевается уже на первых ее страницах. Это слово впервые ввели в употребление святые отцы и учители Церкви в противовес господствовавшему тогда дуалистическому мировоззрению многих языческих мыслителей, которые признавали наряду с вечным Богом вечно существующую материю, из которой Бог затем создал разнообразные формы видимого мира. В свою очередь, языческие мудрецы возражали против монистического воззрения святых отцов и говорили, что из ничего нельзя создать что-либо. Св. Василий Великий в ответ на их возражение пояснил, что Бог создал мир не из ничего в буквальном смысле слова, но из «Своего могущества». Так что слово «из ничего» нам надо понимать в том смысле, в каком его употребляли святые </a:t>
            </a:r>
            <a:r>
              <a:rPr lang="ru-RU" sz="2000" b="1" dirty="0">
                <a:solidFill>
                  <a:schemeClr val="tx1"/>
                </a:solidFill>
              </a:rPr>
              <a:t>отцы. Поскольку в Боге нет никакого изменения, то можно думать, что образ мира вечно существовал в Его Уме. Иначе выражаясь, идея мира всегда существовала у Бога, но затем она, по всеблагой Его воле, получила свою реализацию во времени.</a:t>
            </a:r>
          </a:p>
        </p:txBody>
      </p:sp>
      <p:sp>
        <p:nvSpPr>
          <p:cNvPr id="6" name="Блок-схема: узел суммирования 5"/>
          <p:cNvSpPr/>
          <p:nvPr/>
        </p:nvSpPr>
        <p:spPr>
          <a:xfrm>
            <a:off x="7740352" y="5949280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96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5904656" cy="830997"/>
          </a:xfrm>
          <a:prstGeom prst="rect">
            <a:avLst/>
          </a:prstGeom>
          <a:noFill/>
          <a:effectLst>
            <a:outerShdw dist="38100" dir="5400000" algn="t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Ангельский мир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227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" y="0"/>
            <a:ext cx="9099351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730274" y="476672"/>
            <a:ext cx="3683452" cy="756084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</a:rPr>
              <a:t>Бог создал два мира: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4797385"/>
            <a:ext cx="6408712" cy="1512168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400" b="1" dirty="0" smtClean="0">
                <a:solidFill>
                  <a:prstClr val="black"/>
                </a:solidFill>
              </a:rPr>
              <a:t>О духовном мире Библия дает нам совсем мало сведений. Из контекста всей Библии можно составить следующее представление о духовном, или ангельском, мире.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33256"/>
            <a:ext cx="792415" cy="688791"/>
          </a:xfrm>
          <a:prstGeom prst="rect">
            <a:avLst/>
          </a:prstGeom>
        </p:spPr>
      </p:pic>
      <p:sp>
        <p:nvSpPr>
          <p:cNvPr id="8" name="Блок-схема: узел суммирования 7"/>
          <p:cNvSpPr/>
          <p:nvPr/>
        </p:nvSpPr>
        <p:spPr>
          <a:xfrm>
            <a:off x="6269710" y="5933635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1500" y="1407564"/>
            <a:ext cx="2952328" cy="830997"/>
          </a:xfrm>
          <a:prstGeom prst="rect">
            <a:avLst/>
          </a:prstGeom>
          <a:noFill/>
          <a:effectLst>
            <a:outerShdw dist="38100" dir="5400000" algn="t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небесный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1578" y="3429000"/>
            <a:ext cx="2952328" cy="830997"/>
          </a:xfrm>
          <a:prstGeom prst="rect">
            <a:avLst/>
          </a:prstGeom>
          <a:noFill/>
          <a:effectLst>
            <a:outerShdw dist="38100" dir="5400000" algn="t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820000"/>
                </a:solidFill>
              </a:rPr>
              <a:t>земной</a:t>
            </a:r>
            <a:endParaRPr lang="ru-RU" sz="4800" b="1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72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087724" y="5229200"/>
            <a:ext cx="4968553" cy="900100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400" b="1" dirty="0" smtClean="0">
                <a:solidFill>
                  <a:prstClr val="black"/>
                </a:solidFill>
              </a:rPr>
              <a:t>Ангельский мир был создан Богом прежде мира материального.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4198" y="6410494"/>
            <a:ext cx="4315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Священник Александр Егоров. Силы </a:t>
            </a:r>
            <a:r>
              <a:rPr lang="ru-RU" sz="1600" dirty="0" smtClean="0"/>
              <a:t>Небесные.</a:t>
            </a:r>
            <a:endParaRPr lang="ru-RU" sz="1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33256"/>
            <a:ext cx="792415" cy="6887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899592" y="4833156"/>
            <a:ext cx="7344817" cy="1296144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400" b="1" dirty="0" smtClean="0">
                <a:solidFill>
                  <a:prstClr val="black"/>
                </a:solidFill>
              </a:rPr>
              <a:t>Об этом ясно говорит нам Сам Господь в книге Иова: «</a:t>
            </a:r>
            <a:r>
              <a:rPr lang="ru-RU" sz="2400" b="1" i="1" dirty="0" err="1" smtClean="0">
                <a:solidFill>
                  <a:prstClr val="black"/>
                </a:solidFill>
              </a:rPr>
              <a:t>Егда</a:t>
            </a:r>
            <a:r>
              <a:rPr lang="ru-RU" sz="2400" b="1" i="1" dirty="0" smtClean="0">
                <a:solidFill>
                  <a:prstClr val="black"/>
                </a:solidFill>
              </a:rPr>
              <a:t> (сотворены) </a:t>
            </a:r>
            <a:r>
              <a:rPr lang="ru-RU" sz="2400" b="1" i="1" dirty="0" err="1" smtClean="0">
                <a:solidFill>
                  <a:prstClr val="black"/>
                </a:solidFill>
              </a:rPr>
              <a:t>быша</a:t>
            </a:r>
            <a:r>
              <a:rPr lang="ru-RU" sz="2400" b="1" i="1" dirty="0" smtClean="0">
                <a:solidFill>
                  <a:prstClr val="black"/>
                </a:solidFill>
              </a:rPr>
              <a:t> звезды, </a:t>
            </a:r>
            <a:r>
              <a:rPr lang="ru-RU" sz="2400" b="1" i="1" dirty="0" err="1" smtClean="0">
                <a:solidFill>
                  <a:prstClr val="black"/>
                </a:solidFill>
              </a:rPr>
              <a:t>восхвалиша</a:t>
            </a:r>
            <a:r>
              <a:rPr lang="ru-RU" sz="2400" b="1" i="1" dirty="0" smtClean="0">
                <a:solidFill>
                  <a:prstClr val="black"/>
                </a:solidFill>
              </a:rPr>
              <a:t> </a:t>
            </a:r>
            <a:r>
              <a:rPr lang="ru-RU" sz="2400" b="1" i="1" dirty="0" err="1" smtClean="0">
                <a:solidFill>
                  <a:prstClr val="black"/>
                </a:solidFill>
              </a:rPr>
              <a:t>Мя</a:t>
            </a:r>
            <a:r>
              <a:rPr lang="ru-RU" sz="2400" b="1" i="1" dirty="0" smtClean="0">
                <a:solidFill>
                  <a:prstClr val="black"/>
                </a:solidFill>
              </a:rPr>
              <a:t> гласом </a:t>
            </a:r>
            <a:r>
              <a:rPr lang="ru-RU" sz="2400" b="1" i="1" dirty="0" err="1" smtClean="0">
                <a:solidFill>
                  <a:prstClr val="black"/>
                </a:solidFill>
              </a:rPr>
              <a:t>велиим</a:t>
            </a:r>
            <a:r>
              <a:rPr lang="ru-RU" sz="2400" b="1" i="1" dirty="0" smtClean="0">
                <a:solidFill>
                  <a:prstClr val="black"/>
                </a:solidFill>
              </a:rPr>
              <a:t> </a:t>
            </a:r>
            <a:r>
              <a:rPr lang="ru-RU" sz="2400" b="1" i="1" dirty="0" err="1" smtClean="0">
                <a:solidFill>
                  <a:prstClr val="black"/>
                </a:solidFill>
              </a:rPr>
              <a:t>вси</a:t>
            </a:r>
            <a:r>
              <a:rPr lang="ru-RU" sz="2400" b="1" i="1" dirty="0" smtClean="0">
                <a:solidFill>
                  <a:prstClr val="black"/>
                </a:solidFill>
              </a:rPr>
              <a:t> </a:t>
            </a:r>
            <a:r>
              <a:rPr lang="ru-RU" sz="2400" b="1" i="1" dirty="0" err="1" smtClean="0">
                <a:solidFill>
                  <a:prstClr val="black"/>
                </a:solidFill>
              </a:rPr>
              <a:t>Ангели</a:t>
            </a:r>
            <a:r>
              <a:rPr lang="ru-RU" sz="2400" b="1" i="1" dirty="0" smtClean="0">
                <a:solidFill>
                  <a:prstClr val="black"/>
                </a:solidFill>
              </a:rPr>
              <a:t> Мои</a:t>
            </a:r>
            <a:r>
              <a:rPr lang="ru-RU" sz="2400" b="1" dirty="0" smtClean="0">
                <a:solidFill>
                  <a:prstClr val="black"/>
                </a:solidFill>
              </a:rPr>
              <a:t>» </a:t>
            </a:r>
            <a:r>
              <a:rPr lang="ru-RU" sz="2000" b="1" i="1" dirty="0" smtClean="0">
                <a:solidFill>
                  <a:prstClr val="black"/>
                </a:solidFill>
              </a:rPr>
              <a:t>(Иов.38,7)</a:t>
            </a:r>
            <a:r>
              <a:rPr lang="ru-RU" sz="2000" b="1" dirty="0" smtClean="0">
                <a:solidFill>
                  <a:prstClr val="black"/>
                </a:solidFill>
              </a:rPr>
              <a:t>.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2" name="Блок-схема: узел суммирования 11"/>
          <p:cNvSpPr/>
          <p:nvPr/>
        </p:nvSpPr>
        <p:spPr>
          <a:xfrm>
            <a:off x="7452320" y="5731120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540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106" y="500042"/>
            <a:ext cx="7599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Творение Богом мира и человека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5400" y="3569671"/>
            <a:ext cx="5313200" cy="830997"/>
          </a:xfrm>
          <a:prstGeom prst="rect">
            <a:avLst/>
          </a:prstGeom>
          <a:noFill/>
          <a:effectLst>
            <a:outerShdw dist="38100" dir="5400000" algn="t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Ангельский мир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1913" y="4648118"/>
            <a:ext cx="6320174" cy="830997"/>
          </a:xfrm>
          <a:prstGeom prst="rect">
            <a:avLst/>
          </a:prstGeom>
          <a:noFill/>
          <a:effectLst>
            <a:outerShdw dist="38100" dir="5400000" algn="t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820000"/>
                </a:solidFill>
              </a:rPr>
              <a:t>Материальный мир</a:t>
            </a:r>
            <a:endParaRPr lang="ru-RU" sz="4800" b="1" dirty="0">
              <a:solidFill>
                <a:srgbClr val="820000"/>
              </a:solidFill>
            </a:endParaRPr>
          </a:p>
        </p:txBody>
      </p:sp>
      <p:pic>
        <p:nvPicPr>
          <p:cNvPr id="9" name="Рисунок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131" y="4290012"/>
            <a:ext cx="1007053" cy="479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76000"/>
              </a:prstClr>
            </a:outerShdw>
          </a:effectLst>
        </p:spPr>
      </p:pic>
      <p:pic>
        <p:nvPicPr>
          <p:cNvPr id="10" name="Рисунок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131" y="5417877"/>
            <a:ext cx="1007053" cy="479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76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400831" y="1412775"/>
            <a:ext cx="4342338" cy="830997"/>
          </a:xfrm>
          <a:prstGeom prst="rect">
            <a:avLst/>
          </a:prstGeom>
          <a:noFill/>
          <a:effectLst>
            <a:outerShdw dist="38100" dir="5400000" algn="t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A85008"/>
                </a:solidFill>
              </a:rPr>
              <a:t>Книга Бытия</a:t>
            </a:r>
            <a:endParaRPr lang="ru-RU" sz="4800" b="1" dirty="0">
              <a:solidFill>
                <a:srgbClr val="A85008"/>
              </a:solidFill>
            </a:endParaRPr>
          </a:p>
        </p:txBody>
      </p:sp>
      <p:pic>
        <p:nvPicPr>
          <p:cNvPr id="12" name="Рисунок 1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131" y="1999828"/>
            <a:ext cx="1007053" cy="479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76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400831" y="2491223"/>
            <a:ext cx="4342338" cy="830997"/>
          </a:xfrm>
          <a:prstGeom prst="rect">
            <a:avLst/>
          </a:prstGeom>
          <a:noFill/>
          <a:effectLst>
            <a:outerShdw dist="38100" dir="5400000" algn="t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5000"/>
                </a:solidFill>
              </a:rPr>
              <a:t>Бог – Творец</a:t>
            </a:r>
            <a:endParaRPr lang="ru-RU" sz="4800" b="1" dirty="0">
              <a:solidFill>
                <a:srgbClr val="005000"/>
              </a:solidFill>
            </a:endParaRPr>
          </a:p>
        </p:txBody>
      </p:sp>
      <p:pic>
        <p:nvPicPr>
          <p:cNvPr id="14" name="Рисунок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131" y="3056498"/>
            <a:ext cx="1007053" cy="479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76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020389" y="6474236"/>
            <a:ext cx="31032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Джеймс Тиссо. Сотворение мира.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653708" y="570166"/>
            <a:ext cx="3680587" cy="698593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</a:rPr>
              <a:t>А</a:t>
            </a:r>
            <a:r>
              <a:rPr lang="ru-RU" sz="2800" b="1" dirty="0" smtClean="0">
                <a:solidFill>
                  <a:schemeClr val="tx1"/>
                </a:solidFill>
              </a:rPr>
              <a:t>нгелы есть существа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708" y="1667839"/>
            <a:ext cx="3568452" cy="830997"/>
          </a:xfrm>
          <a:prstGeom prst="rect">
            <a:avLst/>
          </a:prstGeom>
          <a:noFill/>
          <a:effectLst>
            <a:outerShdw dist="38100" dir="5400000" algn="t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820000"/>
                </a:solidFill>
              </a:rPr>
              <a:t>мыслящие,</a:t>
            </a:r>
            <a:endParaRPr lang="ru-RU" sz="4800" b="1" dirty="0">
              <a:solidFill>
                <a:srgbClr val="82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708" y="2897916"/>
            <a:ext cx="3568452" cy="830997"/>
          </a:xfrm>
          <a:prstGeom prst="rect">
            <a:avLst/>
          </a:prstGeom>
          <a:noFill/>
          <a:effectLst>
            <a:outerShdw dist="38100" dir="5400000" algn="t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820000"/>
                </a:solidFill>
              </a:rPr>
              <a:t>желающие,</a:t>
            </a:r>
            <a:endParaRPr lang="ru-RU" sz="4800" b="1" dirty="0">
              <a:solidFill>
                <a:srgbClr val="82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708" y="4127993"/>
            <a:ext cx="4011980" cy="830997"/>
          </a:xfrm>
          <a:prstGeom prst="rect">
            <a:avLst/>
          </a:prstGeom>
          <a:noFill/>
          <a:effectLst>
            <a:outerShdw dist="38100" dir="5400000" algn="t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820000"/>
                </a:solidFill>
              </a:rPr>
              <a:t>чувствующие,</a:t>
            </a:r>
            <a:endParaRPr lang="ru-RU" sz="4800" b="1" dirty="0">
              <a:solidFill>
                <a:srgbClr val="82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6193" y="5358071"/>
            <a:ext cx="2550140" cy="697077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как и люди, но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944" y="5291110"/>
            <a:ext cx="4011980" cy="830997"/>
          </a:xfrm>
          <a:prstGeom prst="rect">
            <a:avLst/>
          </a:prstGeom>
          <a:noFill/>
          <a:effectLst>
            <a:outerShdw dist="381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бестелесные.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6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2040830" y="5589240"/>
            <a:ext cx="5062340" cy="648072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Число ангелов очень велико.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7065" y="6464508"/>
            <a:ext cx="4909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Гюстав Доре. Ангельская феерия («Потерянный рай»).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26016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529625" y="764704"/>
            <a:ext cx="3826351" cy="1728192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По своим совершенствам ангелы не одинаковы и делятся на несколько степеней.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373216"/>
            <a:ext cx="792415" cy="6887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51861" y="4869160"/>
            <a:ext cx="7160499" cy="1368152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Судьбы духовного мира от нас скрыты, но одно событие, известное нам из Священного Писания, немного приоткрывает тайну этого мира.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Блок-схема: узел суммирования 9"/>
          <p:cNvSpPr/>
          <p:nvPr/>
        </p:nvSpPr>
        <p:spPr>
          <a:xfrm>
            <a:off x="6948264" y="5805264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9625" y="2708920"/>
            <a:ext cx="3384376" cy="1764196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Самый низший из ангелов по своей природе выше самого одаренного человека.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04071" y="6464508"/>
            <a:ext cx="31358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Гюстав Доре. «Потерянный рай».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41300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846107" y="620688"/>
            <a:ext cx="2736304" cy="1296144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Все ангелы были созданы Богом добрыми.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4071" y="6464508"/>
            <a:ext cx="31358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Гюстав Доре. «Потерянный рай».</a:t>
            </a:r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2476056"/>
            <a:ext cx="4608512" cy="1440160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Они жили в непосредственном общении с Богом и находились в блаженном состоянии.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77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736" y="972766"/>
            <a:ext cx="4204248" cy="5661019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4427984" y="4457867"/>
            <a:ext cx="4176464" cy="1872208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…сделался злым </a:t>
            </a:r>
            <a:r>
              <a:rPr lang="ru-RU" sz="2400" b="1" dirty="0" err="1" smtClean="0">
                <a:solidFill>
                  <a:schemeClr val="tx1"/>
                </a:solidFill>
              </a:rPr>
              <a:t>диаволом</a:t>
            </a:r>
            <a:r>
              <a:rPr lang="ru-RU" sz="2400" b="1" dirty="0" smtClean="0">
                <a:solidFill>
                  <a:schemeClr val="tx1"/>
                </a:solidFill>
              </a:rPr>
              <a:t> (клеветником), сатаною (противником) и увлек за собой многих подвластных ему ангелов.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8820" y="476672"/>
            <a:ext cx="4464496" cy="1944217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И вот один из высших ангелов, по имени Денница, возгордившись своими совершенствами, вышел из послушания Богу…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4071" y="6464508"/>
            <a:ext cx="31358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Гюстав Доре. «Потерянный рай».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18213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64" y="1361871"/>
            <a:ext cx="4050504" cy="5223755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3654269" y="5013176"/>
            <a:ext cx="4849414" cy="1296144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…низвергнул всех злых ангелов в ад, т.е. в место, где отсутствует спасительная благодать Божия.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548680"/>
            <a:ext cx="3816424" cy="1224136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Архангел Михаил – вождь Ангелов, оставшихся верными Богу…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4071" y="6464508"/>
            <a:ext cx="31358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Гюстав Доре. «Потерянный рай».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40495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09" y="1702340"/>
            <a:ext cx="4737370" cy="4931445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4211960" y="4437112"/>
            <a:ext cx="3590003" cy="1912561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solidFill>
                  <a:schemeClr val="tx1"/>
                </a:solidFill>
              </a:rPr>
              <a:t>…и низринула их в адскую бездну, где в вечных узах духовного мрака они соблюдаются на день Страшного Суда.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3" y="548680"/>
            <a:ext cx="4896545" cy="1944216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solidFill>
                  <a:schemeClr val="tx1"/>
                </a:solidFill>
              </a:rPr>
              <a:t>Таким образом, необъятная гордость, которая не допускает и тени смирения и не дает места раскаянию, затворила навсегда для падших ангелов Царство Небесное…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4071" y="6464508"/>
            <a:ext cx="31358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Гюстав Доре. «Потерянный рай».</a:t>
            </a:r>
            <a:endParaRPr lang="ru-RU" sz="1600" dirty="0"/>
          </a:p>
        </p:txBody>
      </p:sp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43" y="5589240"/>
            <a:ext cx="810701" cy="9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00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5904656" cy="830997"/>
          </a:xfrm>
          <a:prstGeom prst="rect">
            <a:avLst/>
          </a:prstGeom>
          <a:noFill/>
          <a:effectLst>
            <a:outerShdw dist="38100" dir="5400000" algn="t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820000"/>
                </a:solidFill>
              </a:rPr>
              <a:t>Материальный мир</a:t>
            </a:r>
            <a:endParaRPr lang="ru-RU" sz="4800" b="1" dirty="0">
              <a:solidFill>
                <a:srgbClr val="82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76734" y="5373216"/>
            <a:ext cx="6790532" cy="864096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Материальный мир был создан Богом за шесть творческих дней или творческих периодов.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47" y="5760303"/>
            <a:ext cx="792415" cy="688791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176734" y="4908069"/>
            <a:ext cx="6790532" cy="1329243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tx1"/>
                </a:solidFill>
              </a:rPr>
              <a:t>Еврейское слово день (</a:t>
            </a:r>
            <a:r>
              <a:rPr lang="ru-RU" sz="2400" b="1" i="1" dirty="0" err="1">
                <a:solidFill>
                  <a:schemeClr val="tx1"/>
                </a:solidFill>
              </a:rPr>
              <a:t>иом</a:t>
            </a:r>
            <a:r>
              <a:rPr lang="ru-RU" sz="2400" b="1" dirty="0">
                <a:solidFill>
                  <a:schemeClr val="tx1"/>
                </a:solidFill>
              </a:rPr>
              <a:t>) – означает не только наш земной день, но вообще неопределенный промежуток времени.</a:t>
            </a:r>
          </a:p>
        </p:txBody>
      </p:sp>
      <p:sp>
        <p:nvSpPr>
          <p:cNvPr id="12" name="Блок-схема: узел суммирования 11"/>
          <p:cNvSpPr/>
          <p:nvPr/>
        </p:nvSpPr>
        <p:spPr>
          <a:xfrm>
            <a:off x="7280170" y="5805264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1443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476672"/>
            <a:ext cx="4752528" cy="1938992"/>
          </a:xfrm>
          <a:prstGeom prst="rect">
            <a:avLst/>
          </a:prstGeom>
          <a:noFill/>
          <a:effectLst>
            <a:outerShdw dist="38100" dir="5400000" algn="t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Первый творческий Божественный акт –</a:t>
            </a:r>
            <a:r>
              <a:rPr lang="ru-RU" sz="4000" b="1" dirty="0" err="1" smtClean="0"/>
              <a:t>первоматерия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2962" y="3573016"/>
            <a:ext cx="4258316" cy="1200329"/>
          </a:xfrm>
          <a:prstGeom prst="rect">
            <a:avLst/>
          </a:prstGeom>
          <a:noFill/>
          <a:effectLst>
            <a:outerShdw dist="38100" dir="5400000" algn="t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Из первоначальной материи –</a:t>
            </a:r>
            <a:endParaRPr lang="ru-RU" sz="3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30937" y="6464508"/>
            <a:ext cx="3082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Чюрленис </a:t>
            </a:r>
            <a:r>
              <a:rPr lang="ru-RU" sz="1600" dirty="0" smtClean="0"/>
              <a:t>М.К. </a:t>
            </a:r>
            <a:r>
              <a:rPr lang="ru-RU" sz="1600" dirty="0"/>
              <a:t>Сотворение мира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3662" y="5026335"/>
            <a:ext cx="4108905" cy="646331"/>
          </a:xfrm>
          <a:prstGeom prst="rect">
            <a:avLst/>
          </a:prstGeom>
          <a:noFill/>
          <a:effectLst>
            <a:outerShdw dist="38100" dir="5400000" algn="t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20000"/>
                </a:solidFill>
              </a:rPr>
              <a:t>все формы бытия.</a:t>
            </a:r>
            <a:endParaRPr lang="ru-RU" sz="3600" b="1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93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0067" y="1657807"/>
            <a:ext cx="2592288" cy="830997"/>
          </a:xfrm>
          <a:prstGeom prst="rect">
            <a:avLst/>
          </a:prstGeom>
          <a:noFill/>
          <a:effectLst>
            <a:outerShdw dist="38100" dir="5400000" algn="t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820000"/>
                </a:solidFill>
              </a:rPr>
              <a:t>землею</a:t>
            </a:r>
            <a:endParaRPr lang="ru-RU" sz="4800" b="1" dirty="0">
              <a:solidFill>
                <a:srgbClr val="82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067" y="2550655"/>
            <a:ext cx="2592288" cy="830997"/>
          </a:xfrm>
          <a:prstGeom prst="rect">
            <a:avLst/>
          </a:prstGeom>
          <a:noFill/>
          <a:effectLst>
            <a:outerShdw dist="38100" dir="5400000" algn="t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820000"/>
                </a:solidFill>
              </a:rPr>
              <a:t>бездной</a:t>
            </a:r>
            <a:endParaRPr lang="ru-RU" sz="4800" b="1" dirty="0">
              <a:solidFill>
                <a:srgbClr val="82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067" y="3443503"/>
            <a:ext cx="2592288" cy="830997"/>
          </a:xfrm>
          <a:prstGeom prst="rect">
            <a:avLst/>
          </a:prstGeom>
          <a:noFill/>
          <a:effectLst>
            <a:outerShdw dist="38100" dir="5400000" algn="t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820000"/>
                </a:solidFill>
              </a:rPr>
              <a:t>водою</a:t>
            </a:r>
            <a:endParaRPr lang="ru-RU" sz="4800" b="1" dirty="0">
              <a:solidFill>
                <a:srgbClr val="82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1875346"/>
            <a:ext cx="1007053" cy="479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76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32906" y="404664"/>
            <a:ext cx="6991422" cy="1015663"/>
          </a:xfrm>
          <a:prstGeom prst="rect">
            <a:avLst/>
          </a:prstGeom>
          <a:noFill/>
          <a:effectLst>
            <a:outerShdw dist="12700" dir="5400000" algn="t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Первоначальное  состояние </a:t>
            </a:r>
          </a:p>
          <a:p>
            <a:pPr algn="ctr"/>
            <a:r>
              <a:rPr lang="ru-RU" sz="2800" b="1" dirty="0" err="1" smtClean="0"/>
              <a:t>новосозданной</a:t>
            </a:r>
            <a:r>
              <a:rPr lang="ru-RU" sz="2800" b="1" dirty="0" smtClean="0"/>
              <a:t> материи Моисей называет: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70067" y="4336351"/>
            <a:ext cx="3534575" cy="830997"/>
          </a:xfrm>
          <a:prstGeom prst="rect">
            <a:avLst/>
          </a:prstGeom>
          <a:noFill/>
          <a:effectLst>
            <a:outerShdw dist="38100" dir="5400000" algn="t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820000"/>
                </a:solidFill>
              </a:rPr>
              <a:t>невидимой</a:t>
            </a:r>
            <a:endParaRPr lang="ru-RU" sz="4800" b="1" dirty="0">
              <a:solidFill>
                <a:srgbClr val="82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0067" y="5229200"/>
            <a:ext cx="4017957" cy="830997"/>
          </a:xfrm>
          <a:prstGeom prst="rect">
            <a:avLst/>
          </a:prstGeom>
          <a:noFill/>
          <a:effectLst>
            <a:outerShdw dist="38100" dir="5400000" algn="t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820000"/>
                </a:solidFill>
              </a:rPr>
              <a:t>неустроенной</a:t>
            </a:r>
            <a:endParaRPr lang="ru-RU" sz="4800" b="1" dirty="0">
              <a:solidFill>
                <a:srgbClr val="82000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26478"/>
            <a:ext cx="1007053" cy="479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76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37" y="3710603"/>
            <a:ext cx="1007053" cy="479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76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593" y="4560531"/>
            <a:ext cx="1007053" cy="479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76000"/>
              </a:prst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513602"/>
            <a:ext cx="1007053" cy="479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76000"/>
              </a:prst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253469" y="1556792"/>
            <a:ext cx="4320480" cy="1152128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6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- потому что земной шар был потом образован именно из этой </a:t>
            </a:r>
            <a:r>
              <a:rPr lang="ru-RU" sz="2400" b="1" dirty="0" err="1" smtClean="0">
                <a:solidFill>
                  <a:schemeClr val="tx1"/>
                </a:solidFill>
              </a:rPr>
              <a:t>первоматерии</a:t>
            </a:r>
            <a:r>
              <a:rPr lang="ru-RU" sz="2400" b="1" dirty="0" smtClean="0">
                <a:solidFill>
                  <a:schemeClr val="tx1"/>
                </a:solidFill>
              </a:rPr>
              <a:t>;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1" name="Блок-схема: узел суммирования 20"/>
          <p:cNvSpPr/>
          <p:nvPr/>
        </p:nvSpPr>
        <p:spPr>
          <a:xfrm>
            <a:off x="7956376" y="2344788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55976" y="2380999"/>
            <a:ext cx="3456384" cy="1440160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6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- указывая этим на ее беспредельность и необозримость для человеческого глаза;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3" name="Блок-схема: узел суммирования 22"/>
          <p:cNvSpPr/>
          <p:nvPr/>
        </p:nvSpPr>
        <p:spPr>
          <a:xfrm>
            <a:off x="7380312" y="3422571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17043" y="3375198"/>
            <a:ext cx="4535483" cy="1768081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6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- означая этим неустойчивость, подвижность, разреженность первобытного вещества, сравнительно с современным состоянием материи;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5" name="Блок-схема: узел суммирования 24"/>
          <p:cNvSpPr/>
          <p:nvPr/>
        </p:nvSpPr>
        <p:spPr>
          <a:xfrm>
            <a:off x="7934172" y="4751849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24744" y="3375198"/>
            <a:ext cx="4573507" cy="2486044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6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- в смысле отсутствия тех определенных признаков и качеств, с которыми материя явилась впоследствии, по завершении творческой деятельности, и с которыми она наблюдается теперь;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7" name="Блок-схема: узел суммирования 26"/>
          <p:cNvSpPr/>
          <p:nvPr/>
        </p:nvSpPr>
        <p:spPr>
          <a:xfrm>
            <a:off x="7914863" y="5449217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55626" y="3375198"/>
            <a:ext cx="3672408" cy="2775213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6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- В смысле отсутствия тех законов, которыми так премудро и гармонично была обусловлена ее жизнь впоследствии («земля же была </a:t>
            </a:r>
            <a:r>
              <a:rPr lang="ru-RU" sz="2400" b="1" dirty="0" err="1" smtClean="0">
                <a:solidFill>
                  <a:schemeClr val="tx1"/>
                </a:solidFill>
              </a:rPr>
              <a:t>безвидна</a:t>
            </a:r>
            <a:r>
              <a:rPr lang="ru-RU" sz="2400" b="1" dirty="0" smtClean="0">
                <a:solidFill>
                  <a:schemeClr val="tx1"/>
                </a:solidFill>
              </a:rPr>
              <a:t> и пуста» (Быт.1.2)).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9" name="Блок-схема: узел суммирования 28"/>
          <p:cNvSpPr/>
          <p:nvPr/>
        </p:nvSpPr>
        <p:spPr>
          <a:xfrm>
            <a:off x="7769818" y="5795134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030937" y="6464508"/>
            <a:ext cx="3082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Чюрленис </a:t>
            </a:r>
            <a:r>
              <a:rPr lang="ru-RU" sz="1600" dirty="0" smtClean="0"/>
              <a:t>М.К. </a:t>
            </a:r>
            <a:r>
              <a:rPr lang="ru-RU" sz="1600" dirty="0"/>
              <a:t>Сотворение мира</a:t>
            </a:r>
          </a:p>
        </p:txBody>
      </p:sp>
    </p:spTree>
    <p:extLst>
      <p:ext uri="{BB962C8B-B14F-4D97-AF65-F5344CB8AC3E}">
        <p14:creationId xmlns:p14="http://schemas.microsoft.com/office/powerpoint/2010/main" val="30089060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7" grpId="0"/>
      <p:bldP spid="18" grpId="0"/>
      <p:bldP spid="12" grpId="0" animBg="1"/>
      <p:bldP spid="12" grpId="1" animBg="1"/>
      <p:bldP spid="21" grpId="0" animBg="1"/>
      <p:bldP spid="21" grpId="1" animBg="1"/>
      <p:bldP spid="14" grpId="0" animBg="1"/>
      <p:bldP spid="14" grpId="1" animBg="1"/>
      <p:bldP spid="23" grpId="0" animBg="1"/>
      <p:bldP spid="23" grpId="1" animBg="1"/>
      <p:bldP spid="15" grpId="0" animBg="1"/>
      <p:bldP spid="15" grpId="1" animBg="1"/>
      <p:bldP spid="25" grpId="0" animBg="1"/>
      <p:bldP spid="25" grpId="1" animBg="1"/>
      <p:bldP spid="19" grpId="0" animBg="1"/>
      <p:bldP spid="19" grpId="1" animBg="1"/>
      <p:bldP spid="27" grpId="0" animBg="1"/>
      <p:bldP spid="27" grpId="1" animBg="1"/>
      <p:bldP spid="20" grpId="0" animBg="1"/>
      <p:bldP spid="20" grpId="1" animBg="1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661480" y="5805264"/>
            <a:ext cx="7798952" cy="490224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400" b="1" dirty="0">
                <a:solidFill>
                  <a:prstClr val="black"/>
                </a:solidFill>
              </a:rPr>
              <a:t>т.е. как Бог призвал видимый мир из небытия к бытию.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73075" y="404664"/>
            <a:ext cx="3597851" cy="830997"/>
          </a:xfrm>
          <a:prstGeom prst="rect">
            <a:avLst/>
          </a:prstGeom>
          <a:noFill/>
          <a:effectLst>
            <a:outerShdw dist="38100" dir="5400000" algn="t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A85008"/>
                </a:solidFill>
              </a:rPr>
              <a:t>Книга Бытия</a:t>
            </a:r>
            <a:endParaRPr lang="ru-RU" sz="4800" b="1" dirty="0">
              <a:solidFill>
                <a:srgbClr val="A85008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1226300"/>
            <a:ext cx="7460383" cy="864096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tx1"/>
                </a:solidFill>
              </a:rPr>
              <a:t>Эта книга называется так потому, что повествует нам о том, как «все начало быть, что начало быть»,</a:t>
            </a:r>
          </a:p>
        </p:txBody>
      </p:sp>
    </p:spTree>
    <p:extLst>
      <p:ext uri="{BB962C8B-B14F-4D97-AF65-F5344CB8AC3E}">
        <p14:creationId xmlns:p14="http://schemas.microsoft.com/office/powerpoint/2010/main" val="10816759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675273"/>
            <a:ext cx="3239702" cy="1754326"/>
          </a:xfrm>
          <a:prstGeom prst="rect">
            <a:avLst/>
          </a:prstGeom>
          <a:noFill/>
          <a:effectLst>
            <a:outerShdw dist="38100" dir="5400000" algn="t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Над бездной </a:t>
            </a:r>
            <a:r>
              <a:rPr lang="ru-RU" sz="3600" b="1" dirty="0" err="1" smtClean="0"/>
              <a:t>праматерии</a:t>
            </a:r>
            <a:r>
              <a:rPr lang="ru-RU" sz="3600" b="1" dirty="0" smtClean="0"/>
              <a:t> была тьма.</a:t>
            </a:r>
            <a:endParaRPr lang="ru-RU" sz="3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149080"/>
            <a:ext cx="792415" cy="688791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539552" y="3429000"/>
            <a:ext cx="6264696" cy="2736304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Это выражение бытописателя можно истолковать в том смысле, что это первичное состояние </a:t>
            </a:r>
            <a:r>
              <a:rPr lang="ru-RU" sz="2400" b="1" dirty="0" err="1" smtClean="0">
                <a:solidFill>
                  <a:schemeClr val="tx1"/>
                </a:solidFill>
              </a:rPr>
              <a:t>праматерии</a:t>
            </a:r>
            <a:r>
              <a:rPr lang="ru-RU" sz="2400" b="1" dirty="0" smtClean="0">
                <a:solidFill>
                  <a:schemeClr val="tx1"/>
                </a:solidFill>
              </a:rPr>
              <a:t> недоступно человеческому познанию. Это вещество предстоит перед человеческим сознанием как «бездна», не исследуемая и «вглубь», и «вширь».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Блок-схема: узел суммирования 8"/>
          <p:cNvSpPr/>
          <p:nvPr/>
        </p:nvSpPr>
        <p:spPr>
          <a:xfrm>
            <a:off x="6012160" y="5790684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30937" y="6464508"/>
            <a:ext cx="3082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Чюрленис </a:t>
            </a:r>
            <a:r>
              <a:rPr lang="ru-RU" sz="1600" dirty="0" smtClean="0"/>
              <a:t>М.К. </a:t>
            </a:r>
            <a:r>
              <a:rPr lang="ru-RU" sz="1600" dirty="0"/>
              <a:t>Сотворение мира</a:t>
            </a:r>
          </a:p>
        </p:txBody>
      </p:sp>
    </p:spTree>
    <p:extLst>
      <p:ext uri="{BB962C8B-B14F-4D97-AF65-F5344CB8AC3E}">
        <p14:creationId xmlns:p14="http://schemas.microsoft.com/office/powerpoint/2010/main" val="1682015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9" grpId="0" animBg="1"/>
      <p:bldP spid="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1002" y="548680"/>
            <a:ext cx="3528392" cy="1938992"/>
          </a:xfrm>
          <a:prstGeom prst="rect">
            <a:avLst/>
          </a:prstGeom>
          <a:noFill/>
          <a:effectLst>
            <a:outerShdw dist="25400" dir="5400000" algn="t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5000"/>
                </a:solidFill>
              </a:rPr>
              <a:t>«И Дух Божий носился над водою».</a:t>
            </a:r>
            <a:endParaRPr lang="ru-RU" sz="4000" b="1" dirty="0">
              <a:solidFill>
                <a:srgbClr val="005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5833" y="2487672"/>
            <a:ext cx="1032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(Быт.1,2)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31102" y="6464508"/>
            <a:ext cx="32817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Айвазовский </a:t>
            </a:r>
            <a:r>
              <a:rPr lang="ru-RU" sz="1600" dirty="0"/>
              <a:t>И</a:t>
            </a:r>
            <a:r>
              <a:rPr lang="ru-RU" sz="1600" dirty="0" smtClean="0"/>
              <a:t>.К. </a:t>
            </a:r>
            <a:r>
              <a:rPr lang="ru-RU" sz="1600" dirty="0"/>
              <a:t>Сотворение мира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51" y="4328916"/>
            <a:ext cx="792415" cy="688791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551228" y="3284984"/>
            <a:ext cx="4524828" cy="2776656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Этими словами бытописатель выражает ту мысль, что Третья Ипостась Святой Троицы – Дух Божий – готовил это первозданное вещество к дальнейшим творческим Божественным актам.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Блок-схема: узел суммирования 9"/>
          <p:cNvSpPr/>
          <p:nvPr/>
        </p:nvSpPr>
        <p:spPr>
          <a:xfrm>
            <a:off x="4283968" y="5647496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1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0" grpId="0" animBg="1"/>
      <p:bldP spid="1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685" y="5760302"/>
            <a:ext cx="792415" cy="688791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683568" y="3645024"/>
            <a:ext cx="7283698" cy="2592288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И вот из этого готового первозданного, но еще неустроенного вещества происходит дальнейшее творение, совершившееся в продолжении шести дней, или периодов, когда всесильная рука Божия, по словам священного писателя книги Премудрости Соломоновой, творит мир «из необразного вещества» (Прем.11,18).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43" y="5589240"/>
            <a:ext cx="810701" cy="944802"/>
          </a:xfrm>
          <a:prstGeom prst="rect">
            <a:avLst/>
          </a:prstGeom>
        </p:spPr>
      </p:pic>
      <p:sp>
        <p:nvSpPr>
          <p:cNvPr id="10" name="Блок-схема: узел суммирования 9"/>
          <p:cNvSpPr/>
          <p:nvPr/>
        </p:nvSpPr>
        <p:spPr>
          <a:xfrm>
            <a:off x="7150797" y="5816665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775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0" grpId="0" animBg="1"/>
      <p:bldP spid="1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9885" y="1146969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Литература:</a:t>
            </a:r>
          </a:p>
          <a:p>
            <a:r>
              <a:rPr lang="ru-RU" dirty="0" smtClean="0"/>
              <a:t>Архиепископ Вениамин (Пушкарь). </a:t>
            </a:r>
            <a:r>
              <a:rPr lang="ru-RU" b="1" dirty="0" smtClean="0"/>
              <a:t>Священная Библейская история</a:t>
            </a:r>
            <a:r>
              <a:rPr lang="ru-RU" dirty="0" smtClean="0"/>
              <a:t>. Санкт-Петербург – Владивосток 2003.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4941168"/>
            <a:ext cx="6643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Презентацию выполнила Рябчук С.М. для сайта</a:t>
            </a:r>
          </a:p>
          <a:p>
            <a:pPr algn="ctr"/>
            <a:r>
              <a:rPr lang="ru-RU" b="1" dirty="0" err="1" smtClean="0"/>
              <a:t>Светочъ</a:t>
            </a:r>
            <a:r>
              <a:rPr lang="ru-RU" b="1" dirty="0" smtClean="0"/>
              <a:t>. Основы православной веры в презентациях</a:t>
            </a:r>
          </a:p>
          <a:p>
            <a:pPr algn="ctr"/>
            <a:r>
              <a:rPr lang="en-US" dirty="0" smtClean="0"/>
              <a:t>http://svetoch-opk.ru/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568000" y="692696"/>
            <a:ext cx="4292031" cy="1584176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Автором этой Священной Книги является великий пророк и вождь еврейского народа Моисей.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221088"/>
            <a:ext cx="792415" cy="688791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68001" y="2852936"/>
            <a:ext cx="4076008" cy="3096344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400" b="1" dirty="0" smtClean="0">
                <a:solidFill>
                  <a:prstClr val="black"/>
                </a:solidFill>
              </a:rPr>
              <a:t>Он написал эту книгу для того, чтобы увековечить историю происхождения мира и первоначальных судеб человечества, когда устные предания об этом стали искажаться и даже постепенно исчезать.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Блок-схема: узел суммирования 6"/>
          <p:cNvSpPr/>
          <p:nvPr/>
        </p:nvSpPr>
        <p:spPr>
          <a:xfrm>
            <a:off x="4067944" y="5517232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13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979712" y="2420888"/>
            <a:ext cx="6552728" cy="756084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400" b="1" dirty="0" smtClean="0">
                <a:solidFill>
                  <a:srgbClr val="0066FF"/>
                </a:solidFill>
              </a:rPr>
              <a:t>Первая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000" b="1" i="1" dirty="0" smtClean="0">
                <a:solidFill>
                  <a:prstClr val="black"/>
                </a:solidFill>
              </a:rPr>
              <a:t>(1-3 гл.)</a:t>
            </a:r>
            <a:r>
              <a:rPr lang="ru-RU" sz="2400" b="1" dirty="0" smtClean="0">
                <a:solidFill>
                  <a:prstClr val="black"/>
                </a:solidFill>
              </a:rPr>
              <a:t> повествует о происхождении мира и грехопадении прародителей.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7998" y="620688"/>
            <a:ext cx="5300145" cy="1584176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Все повествование книги Бытия, содержащей в себе </a:t>
            </a:r>
            <a:r>
              <a:rPr lang="ru-RU" sz="2400" b="1" dirty="0" smtClean="0">
                <a:solidFill>
                  <a:srgbClr val="C00000"/>
                </a:solidFill>
              </a:rPr>
              <a:t>50 глав</a:t>
            </a:r>
            <a:r>
              <a:rPr lang="ru-RU" sz="2400" b="1" dirty="0" smtClean="0">
                <a:solidFill>
                  <a:schemeClr val="tx1"/>
                </a:solidFill>
              </a:rPr>
              <a:t>, можно разделить на </a:t>
            </a:r>
            <a:r>
              <a:rPr lang="ru-RU" sz="2400" b="1" dirty="0" smtClean="0">
                <a:solidFill>
                  <a:srgbClr val="0066FF"/>
                </a:solidFill>
              </a:rPr>
              <a:t>три </a:t>
            </a:r>
            <a:r>
              <a:rPr lang="ru-RU" sz="2400" b="1" dirty="0" smtClean="0">
                <a:solidFill>
                  <a:schemeClr val="tx1"/>
                </a:solidFill>
              </a:rPr>
              <a:t>главные и существенные </a:t>
            </a:r>
            <a:r>
              <a:rPr lang="ru-RU" sz="2400" b="1" dirty="0" smtClean="0">
                <a:solidFill>
                  <a:srgbClr val="0066FF"/>
                </a:solidFill>
              </a:rPr>
              <a:t>части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9712" y="3429000"/>
            <a:ext cx="6552728" cy="1512168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400" b="1" dirty="0" smtClean="0">
                <a:solidFill>
                  <a:srgbClr val="0066FF"/>
                </a:solidFill>
              </a:rPr>
              <a:t>Вторая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000" b="1" i="1" dirty="0" smtClean="0">
                <a:solidFill>
                  <a:prstClr val="black"/>
                </a:solidFill>
              </a:rPr>
              <a:t>(4-11 гл.)</a:t>
            </a:r>
            <a:r>
              <a:rPr lang="ru-RU" sz="2400" b="1" dirty="0" smtClean="0">
                <a:solidFill>
                  <a:prstClr val="black"/>
                </a:solidFill>
              </a:rPr>
              <a:t> излагает историю первобытного падшего человечества, гибель его в водах потопа, размножение и рассеяние по всему миру </a:t>
            </a:r>
            <a:r>
              <a:rPr lang="ru-RU" sz="2400" b="1" dirty="0" err="1" smtClean="0">
                <a:solidFill>
                  <a:prstClr val="black"/>
                </a:solidFill>
              </a:rPr>
              <a:t>послепотопного</a:t>
            </a:r>
            <a:r>
              <a:rPr lang="ru-RU" sz="2400" b="1" dirty="0" smtClean="0">
                <a:solidFill>
                  <a:prstClr val="black"/>
                </a:solidFill>
              </a:rPr>
              <a:t> человечества.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79711" y="5211198"/>
            <a:ext cx="5908131" cy="756084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400" b="1" dirty="0" smtClean="0">
                <a:solidFill>
                  <a:schemeClr val="tx1"/>
                </a:solidFill>
              </a:rPr>
              <a:t>В</a:t>
            </a:r>
            <a:r>
              <a:rPr lang="ru-RU" sz="2400" b="1" dirty="0" smtClean="0">
                <a:solidFill>
                  <a:srgbClr val="0066FF"/>
                </a:solidFill>
              </a:rPr>
              <a:t> третьей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000" b="1" i="1" dirty="0" smtClean="0">
                <a:solidFill>
                  <a:prstClr val="black"/>
                </a:solidFill>
              </a:rPr>
              <a:t>(12-50 гл.)</a:t>
            </a:r>
            <a:r>
              <a:rPr lang="ru-RU" sz="2400" b="1" dirty="0" smtClean="0">
                <a:solidFill>
                  <a:prstClr val="black"/>
                </a:solidFill>
              </a:rPr>
              <a:t> содержится история жизни еврейского народа.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43" y="5589240"/>
            <a:ext cx="810701" cy="9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39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564" y="404664"/>
            <a:ext cx="7848872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5000"/>
                </a:solidFill>
                <a:effectLst>
                  <a:glow rad="63500">
                    <a:schemeClr val="bg1">
                      <a:alpha val="85000"/>
                    </a:schemeClr>
                  </a:glow>
                </a:effectLst>
              </a:rPr>
              <a:t>Бог – Творец мира и человека</a:t>
            </a:r>
            <a:endParaRPr lang="ru-RU" sz="4400" b="1" dirty="0">
              <a:solidFill>
                <a:srgbClr val="005000"/>
              </a:solidFill>
              <a:effectLst>
                <a:glow rad="635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58047" y="6464508"/>
            <a:ext cx="38279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Айвазовский И.К. Сотворение мира. Хаос.</a:t>
            </a:r>
          </a:p>
        </p:txBody>
      </p:sp>
    </p:spTree>
    <p:extLst>
      <p:ext uri="{BB962C8B-B14F-4D97-AF65-F5344CB8AC3E}">
        <p14:creationId xmlns:p14="http://schemas.microsoft.com/office/powerpoint/2010/main" val="9996419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5" y="404664"/>
            <a:ext cx="820891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glow rad="63500">
                    <a:schemeClr val="bg1">
                      <a:alpha val="85000"/>
                    </a:schemeClr>
                  </a:glow>
                </a:effectLst>
              </a:rPr>
              <a:t>Красота, гармония, разнообразие…</a:t>
            </a:r>
            <a:endParaRPr lang="ru-RU" sz="4000" b="1" dirty="0">
              <a:solidFill>
                <a:srgbClr val="0070C0"/>
              </a:solidFill>
              <a:effectLst>
                <a:glow rad="63500">
                  <a:schemeClr val="bg1">
                    <a:alpha val="85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33256"/>
            <a:ext cx="792415" cy="688791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661788" y="548680"/>
            <a:ext cx="7820424" cy="1584176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Мир, рассматриваемый в его внешней красоте и внутренней гармонии, представляет собой дивное создание, изумляющее стройностью своих частей и чудесным разнообразием своих форм.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узел суммирования 5"/>
          <p:cNvSpPr/>
          <p:nvPr/>
        </p:nvSpPr>
        <p:spPr>
          <a:xfrm>
            <a:off x="7596336" y="1772816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599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564" y="404664"/>
            <a:ext cx="7848872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effectLst>
                  <a:glow rad="63500">
                    <a:schemeClr val="bg1">
                      <a:alpha val="85000"/>
                    </a:schemeClr>
                  </a:glow>
                </a:effectLst>
              </a:rPr>
              <a:t>«Космос» – красота, порядок.</a:t>
            </a:r>
            <a:endParaRPr lang="ru-RU" sz="4400" b="1" dirty="0">
              <a:solidFill>
                <a:srgbClr val="7030A0"/>
              </a:solidFill>
              <a:effectLst>
                <a:glow rad="63500">
                  <a:schemeClr val="bg1">
                    <a:alpha val="85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33256"/>
            <a:ext cx="792415" cy="688791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661788" y="548680"/>
            <a:ext cx="7820424" cy="1296144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Еще древнегреческий гений, созерцая разумное устройство в мироздании, дал ему имя </a:t>
            </a:r>
            <a:r>
              <a:rPr lang="ru-RU" sz="2400" b="1" dirty="0" err="1" smtClean="0">
                <a:solidFill>
                  <a:schemeClr val="tx1"/>
                </a:solidFill>
              </a:rPr>
              <a:t>космо</a:t>
            </a:r>
            <a:r>
              <a:rPr lang="en-US" sz="2400" b="1" dirty="0" smtClean="0">
                <a:solidFill>
                  <a:schemeClr val="tx1"/>
                </a:solidFill>
              </a:rPr>
              <a:t>c</a:t>
            </a:r>
            <a:r>
              <a:rPr lang="ru-RU" sz="2400" b="1" dirty="0" smtClean="0">
                <a:solidFill>
                  <a:schemeClr val="tx1"/>
                </a:solidFill>
              </a:rPr>
              <a:t> (</a:t>
            </a:r>
            <a:r>
              <a:rPr lang="en-US" sz="2400" b="1" dirty="0" err="1" smtClean="0">
                <a:solidFill>
                  <a:schemeClr val="tx1"/>
                </a:solidFill>
              </a:rPr>
              <a:t>kosmos</a:t>
            </a:r>
            <a:r>
              <a:rPr lang="ru-RU" sz="2400" b="1" dirty="0" smtClean="0">
                <a:solidFill>
                  <a:schemeClr val="tx1"/>
                </a:solidFill>
              </a:rPr>
              <a:t>), что значит красота, порядок.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узел суммирования 5"/>
          <p:cNvSpPr/>
          <p:nvPr/>
        </p:nvSpPr>
        <p:spPr>
          <a:xfrm>
            <a:off x="7766670" y="1412776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96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550" y="404664"/>
            <a:ext cx="81009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5000"/>
                </a:solidFill>
                <a:effectLst>
                  <a:glow rad="63500">
                    <a:schemeClr val="bg1">
                      <a:alpha val="85000"/>
                    </a:schemeClr>
                  </a:glow>
                </a:effectLst>
              </a:rPr>
              <a:t>Познание мира – познание Творца.</a:t>
            </a:r>
            <a:endParaRPr lang="ru-RU" sz="4000" b="1" dirty="0">
              <a:solidFill>
                <a:srgbClr val="005000"/>
              </a:solidFill>
              <a:effectLst>
                <a:glow rad="63500">
                  <a:schemeClr val="bg1">
                    <a:alpha val="85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33256"/>
            <a:ext cx="792415" cy="688791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661788" y="548680"/>
            <a:ext cx="7820424" cy="2016224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Познавая посредством телескопов и радиотелескопов необъятные глубины космоса и в то же время проникая в мир элементарных частиц, современная наука усматривает на всем видимом печать невидимого </a:t>
            </a:r>
            <a:r>
              <a:rPr lang="ru-RU" sz="2400" b="1" dirty="0" err="1" smtClean="0">
                <a:solidFill>
                  <a:schemeClr val="tx1"/>
                </a:solidFill>
              </a:rPr>
              <a:t>Надмирового</a:t>
            </a:r>
            <a:r>
              <a:rPr lang="ru-RU" sz="2400" b="1" dirty="0" smtClean="0">
                <a:solidFill>
                  <a:schemeClr val="tx1"/>
                </a:solidFill>
              </a:rPr>
              <a:t> Разума.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узел суммирования 5"/>
          <p:cNvSpPr/>
          <p:nvPr/>
        </p:nvSpPr>
        <p:spPr>
          <a:xfrm>
            <a:off x="7740352" y="2132856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174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1617</Words>
  <Application>Microsoft Office PowerPoint</Application>
  <PresentationFormat>Экран (4:3)</PresentationFormat>
  <Paragraphs>144</Paragraphs>
  <Slides>33</Slides>
  <Notes>31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Дмитрий</cp:lastModifiedBy>
  <cp:revision>130</cp:revision>
  <dcterms:created xsi:type="dcterms:W3CDTF">2013-06-20T01:57:57Z</dcterms:created>
  <dcterms:modified xsi:type="dcterms:W3CDTF">2013-06-25T12:04:59Z</dcterms:modified>
</cp:coreProperties>
</file>