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256" r:id="rId3"/>
    <p:sldId id="301" r:id="rId4"/>
    <p:sldId id="317" r:id="rId5"/>
    <p:sldId id="318" r:id="rId6"/>
    <p:sldId id="306" r:id="rId7"/>
    <p:sldId id="307" r:id="rId8"/>
    <p:sldId id="308" r:id="rId9"/>
    <p:sldId id="319" r:id="rId10"/>
    <p:sldId id="320" r:id="rId11"/>
    <p:sldId id="309" r:id="rId12"/>
    <p:sldId id="310" r:id="rId13"/>
    <p:sldId id="311" r:id="rId14"/>
    <p:sldId id="321" r:id="rId15"/>
    <p:sldId id="322" r:id="rId16"/>
    <p:sldId id="323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D08F-9908-47A1-BC00-E87D8893257A}" type="datetimeFigureOut">
              <a:rPr lang="ru-RU" smtClean="0"/>
              <a:t>26.06.2012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4AE51-6171-4937-95DC-803790984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7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Сон Иакова. Южные Врата Рождественского собора в Суздале. Рисунок золотом по меди. Фрагмент. 13 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25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"Лестница Иакова" - роспись в притворе Воскресенской церкви при НИИ скорой помощи им. Н. В. Склифосовского в Москве.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3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Jacob and Rebekah.</a:t>
            </a:r>
            <a:r>
              <a:rPr lang="ru-RU" dirty="0" smtClean="0"/>
              <a:t> </a:t>
            </a:r>
            <a:r>
              <a:rPr lang="en-US" dirty="0" smtClean="0"/>
              <a:t>illustration from a Bible card published 1906 by the Providence Lithograph Company.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5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Хосе де </a:t>
            </a:r>
            <a:r>
              <a:rPr lang="ru-RU" dirty="0" err="1" smtClean="0"/>
              <a:t>Рибера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dirty="0" smtClean="0"/>
              <a:t>Сон Иакова,</a:t>
            </a:r>
            <a:r>
              <a:rPr lang="ru-RU" baseline="0" dirty="0" smtClean="0"/>
              <a:t> </a:t>
            </a:r>
            <a:r>
              <a:rPr lang="ru-RU" dirty="0" smtClean="0"/>
              <a:t>1639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9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Леонид Непомнящий. Сон Иакова.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5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Сон Иакова. </a:t>
            </a:r>
            <a:r>
              <a:rPr lang="ru-RU" dirty="0" err="1" smtClean="0"/>
              <a:t>Юлиус</a:t>
            </a:r>
            <a:r>
              <a:rPr lang="ru-RU" dirty="0" smtClean="0"/>
              <a:t> </a:t>
            </a:r>
            <a:r>
              <a:rPr lang="ru-RU" dirty="0" err="1" smtClean="0"/>
              <a:t>Шнорр</a:t>
            </a:r>
            <a:r>
              <a:rPr lang="ru-RU" dirty="0" smtClean="0"/>
              <a:t> фон </a:t>
            </a:r>
            <a:r>
              <a:rPr lang="ru-RU" dirty="0" err="1" smtClean="0"/>
              <a:t>Карольсфельд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7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Сон Иакова. Гюстав Доре.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Лестница Иакова. </a:t>
            </a:r>
            <a:r>
              <a:rPr lang="ru-RU" dirty="0" err="1" smtClean="0"/>
              <a:t>Мануил</a:t>
            </a:r>
            <a:r>
              <a:rPr lang="ru-RU" dirty="0" smtClean="0"/>
              <a:t> </a:t>
            </a:r>
            <a:r>
              <a:rPr lang="ru-RU" dirty="0" err="1" smtClean="0"/>
              <a:t>Панселин</a:t>
            </a:r>
            <a:r>
              <a:rPr lang="ru-RU" dirty="0" smtClean="0"/>
              <a:t>. Фрески собора </a:t>
            </a:r>
            <a:r>
              <a:rPr lang="ru-RU" dirty="0" err="1" smtClean="0"/>
              <a:t>Протата</a:t>
            </a:r>
            <a:r>
              <a:rPr lang="ru-RU" dirty="0" smtClean="0"/>
              <a:t> в Карее, Афон, XIII 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3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Сон Иакова. Джеймс </a:t>
            </a:r>
            <a:r>
              <a:rPr lang="ru-RU" dirty="0" err="1" smtClean="0"/>
              <a:t>Тиссот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13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Лествица</a:t>
            </a:r>
            <a:r>
              <a:rPr lang="ru-RU" dirty="0" smtClean="0"/>
              <a:t> Иакова. Икона,</a:t>
            </a:r>
            <a:r>
              <a:rPr lang="ru-RU" baseline="0" dirty="0" smtClean="0"/>
              <a:t> п</a:t>
            </a:r>
            <a:r>
              <a:rPr lang="ru-RU" dirty="0" smtClean="0"/>
              <a:t>оследняя четверть </a:t>
            </a:r>
            <a:r>
              <a:rPr lang="en-US" dirty="0" smtClean="0"/>
              <a:t>XVIII </a:t>
            </a:r>
            <a:r>
              <a:rPr lang="ru-RU" dirty="0" smtClean="0"/>
              <a:t>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AE51-6171-4937-95DC-8037909844D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8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 loop="1">
        <p:snd r:embed="rId1" name="14LOOP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  <p:sndAc>
      <p:stSnd loop="1">
        <p:snd r:embed="rId13" name="14LOOP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6.png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357166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Священная Библейская история Ветхого Завета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  <p:sndAc>
      <p:stSnd loop="1">
        <p:snd r:embed="rId2" name="14LOOP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088" y="742052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«Землю, на которой ты лежишь, Я дам тебе и потомству твоему; и будет потомство твое, как песок земной; и вот Я с тобою, и сохраню тебя везде, куда ты ни пойдешь; и возвращу тебя в сию землю…» (Быт.28,13-15).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74920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Пробудившись от сна, Иаков, пораженный необыкновенным видением, сказал: «Как страшно сие место! это не иное что, как дом Божий, это врата небесные» (Быт.28,17).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8409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836712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память о своем необыкновенном видении Иаков установил камень, на котором спал, и возлил на него елей. А место это он назвал </a:t>
            </a:r>
            <a:r>
              <a:rPr lang="ru-RU" sz="2400" b="1" dirty="0" err="1" smtClean="0"/>
              <a:t>Вефиль</a:t>
            </a:r>
            <a:r>
              <a:rPr lang="ru-RU" sz="2400" b="1" dirty="0" smtClean="0"/>
              <a:t>, что значит «Дом Божий».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47588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607528"/>
            <a:ext cx="5343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Видение патриарха Иакова заключает в себе глубокие богословские истины: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1710" y="3501008"/>
            <a:ext cx="4860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Господь посылает ангелов на землю для служения людям.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0704" y="2026996"/>
            <a:ext cx="4498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Лестница – символ связи Бога и человека.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56860" y="4941164"/>
            <a:ext cx="4983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Лестница </a:t>
            </a:r>
            <a:r>
              <a:rPr lang="ru-RU" sz="2800" b="1" dirty="0"/>
              <a:t>И</a:t>
            </a:r>
            <a:r>
              <a:rPr lang="ru-RU" sz="2800" b="1" dirty="0" smtClean="0"/>
              <a:t>акова </a:t>
            </a:r>
            <a:r>
              <a:rPr lang="ru-RU" sz="2800" b="1" dirty="0" err="1" smtClean="0"/>
              <a:t>прообразует</a:t>
            </a:r>
            <a:r>
              <a:rPr lang="ru-RU" sz="2800" b="1" dirty="0" smtClean="0"/>
              <a:t> Божию Матерь.</a:t>
            </a:r>
            <a:endParaRPr lang="ru-RU" sz="2800" b="1" dirty="0"/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69" y="5076907"/>
            <a:ext cx="10429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08" y="3636748"/>
            <a:ext cx="10429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09" y="2162738"/>
            <a:ext cx="10429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42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064" y="2061322"/>
            <a:ext cx="340972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50" b="1" dirty="0"/>
              <a:t>Бог не отвергает нас от Себя после нашего грехопадения, но вновь соединяет нас с Собой. </a:t>
            </a:r>
            <a:r>
              <a:rPr lang="ru-RU" sz="2350" b="1" dirty="0" smtClean="0"/>
              <a:t>Символом этой связи является лестница, соединяющая небо с землею.</a:t>
            </a:r>
          </a:p>
        </p:txBody>
      </p:sp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51" y="5733255"/>
            <a:ext cx="873978" cy="66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73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2282" y="947335"/>
            <a:ext cx="483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Соучастниками и служителями Божественной любви, спасающей нас, являются ангелы. Господь невидимо посылает их на землю для служения людям.</a:t>
            </a:r>
          </a:p>
        </p:txBody>
      </p:sp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11" y="5229200"/>
            <a:ext cx="10112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00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000735"/>
            <a:ext cx="6078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Стоящий на вершине лестницы Господь в определенное время сойдет на землю для спасения рода человеческого. По толкованию святых отцов, лестница </a:t>
            </a:r>
            <a:r>
              <a:rPr lang="ru-RU" sz="2400" b="1" dirty="0"/>
              <a:t>И</a:t>
            </a:r>
            <a:r>
              <a:rPr lang="ru-RU" sz="2400" b="1" dirty="0" smtClean="0"/>
              <a:t>акова </a:t>
            </a:r>
            <a:r>
              <a:rPr lang="ru-RU" sz="2400" b="1" dirty="0" err="1" smtClean="0"/>
              <a:t>прообразует</a:t>
            </a:r>
            <a:r>
              <a:rPr lang="ru-RU" sz="2400" b="1" dirty="0" smtClean="0"/>
              <a:t> Божию Матерь, через Которую Сын Божий пришел в мир.</a:t>
            </a:r>
            <a:endParaRPr lang="ru-RU" sz="2400" b="1" dirty="0"/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11" y="5445224"/>
            <a:ext cx="10112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112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9885" y="1146969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Литература:</a:t>
            </a:r>
          </a:p>
          <a:p>
            <a:r>
              <a:rPr lang="ru-RU" dirty="0" smtClean="0"/>
              <a:t>Архиепископ Вениамин (Пушкарь). </a:t>
            </a:r>
            <a:r>
              <a:rPr lang="ru-RU" b="1" dirty="0" smtClean="0"/>
              <a:t>Священная Библейская история</a:t>
            </a:r>
            <a:r>
              <a:rPr lang="ru-RU" dirty="0" smtClean="0"/>
              <a:t>. Санкт-Петербург – Владивосток 2003.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941168"/>
            <a:ext cx="6643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Презентацию выполнила Рябчук С.М. для сайта</a:t>
            </a:r>
          </a:p>
          <a:p>
            <a:pPr algn="ctr"/>
            <a:r>
              <a:rPr lang="ru-RU" b="1" dirty="0" err="1" smtClean="0"/>
              <a:t>Светочъ</a:t>
            </a:r>
            <a:r>
              <a:rPr lang="ru-RU" b="1" dirty="0" smtClean="0"/>
              <a:t>. Основы православной веры в презентациях</a:t>
            </a:r>
          </a:p>
          <a:p>
            <a:pPr algn="ctr"/>
            <a:r>
              <a:rPr lang="en-US" dirty="0" smtClean="0"/>
              <a:t>http://svetoch-opk.ru/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Патриархальный период. Иаков.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598632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/>
              <a:t>Лествица</a:t>
            </a:r>
            <a:r>
              <a:rPr lang="ru-RU" sz="6600" b="1" dirty="0" smtClean="0"/>
              <a:t> </a:t>
            </a:r>
            <a:r>
              <a:rPr lang="ru-RU" sz="6600" b="1" dirty="0"/>
              <a:t>И</a:t>
            </a:r>
            <a:r>
              <a:rPr lang="ru-RU" sz="6600" b="1" dirty="0" smtClean="0"/>
              <a:t>акова</a:t>
            </a:r>
            <a:endParaRPr lang="ru-RU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96442" y="5838620"/>
            <a:ext cx="155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Быт.28</a:t>
            </a:r>
            <a:endParaRPr lang="ru-RU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4423" y="3451312"/>
            <a:ext cx="28989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Скрываясь от гнева брата своего, </a:t>
            </a:r>
            <a:r>
              <a:rPr lang="ru-RU" sz="2400" b="1" dirty="0"/>
              <a:t>И</a:t>
            </a:r>
            <a:r>
              <a:rPr lang="ru-RU" sz="2400" b="1" dirty="0" smtClean="0"/>
              <a:t>аков отправился в дальний путь как бедный странник с сумой за плечами и с посохом в руке.</a:t>
            </a:r>
            <a:endParaRPr lang="ru-RU" sz="24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850073"/>
            <a:ext cx="3479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Он шел все время пешком, ночуя под открытым </a:t>
            </a:r>
            <a:r>
              <a:rPr lang="ru-RU" sz="2400" b="1" dirty="0" smtClean="0"/>
              <a:t>небом. Однажды</a:t>
            </a:r>
            <a:r>
              <a:rPr lang="ru-RU" sz="2400" b="1" dirty="0"/>
              <a:t>, дойдя до местечка Луз, он решил переночевать, так как солнце уже зашло и наступила ночь.</a:t>
            </a:r>
          </a:p>
        </p:txBody>
      </p:sp>
    </p:spTree>
    <p:extLst>
      <p:ext uri="{BB962C8B-B14F-4D97-AF65-F5344CB8AC3E}">
        <p14:creationId xmlns:p14="http://schemas.microsoft.com/office/powerpoint/2010/main" val="3905566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2823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Это было то самое место, где некогда Авраам воздвиг жертвенник Богу.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588" y="4614862"/>
            <a:ext cx="1500187" cy="13287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3763928"/>
            <a:ext cx="4104456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Авраам </a:t>
            </a:r>
            <a:r>
              <a:rPr lang="ru-RU" sz="2000" b="1" dirty="0"/>
              <a:t>воздвиг </a:t>
            </a:r>
            <a:r>
              <a:rPr lang="ru-RU" sz="2000" b="1" dirty="0" smtClean="0"/>
              <a:t>алтари на </a:t>
            </a:r>
            <a:r>
              <a:rPr lang="ru-RU" sz="2000" b="1" dirty="0"/>
              <a:t>нескольких горных </a:t>
            </a:r>
            <a:r>
              <a:rPr lang="ru-RU" sz="2000" b="1" dirty="0" smtClean="0"/>
              <a:t>вершинах: </a:t>
            </a:r>
            <a:r>
              <a:rPr lang="ru-RU" sz="2000" b="1" dirty="0"/>
              <a:t>в </a:t>
            </a:r>
            <a:r>
              <a:rPr lang="ru-RU" sz="2000" b="1" dirty="0" err="1"/>
              <a:t>Элон</a:t>
            </a:r>
            <a:r>
              <a:rPr lang="ru-RU" sz="2000" b="1" dirty="0"/>
              <a:t>-Море около </a:t>
            </a:r>
            <a:r>
              <a:rPr lang="ru-RU" sz="2000" b="1" dirty="0" err="1" smtClean="0"/>
              <a:t>Сихема</a:t>
            </a:r>
            <a:r>
              <a:rPr lang="ru-RU" sz="2000" b="1" dirty="0"/>
              <a:t>, в </a:t>
            </a:r>
            <a:r>
              <a:rPr lang="ru-RU" sz="2000" b="1" dirty="0" smtClean="0"/>
              <a:t>Бет-Эле (</a:t>
            </a:r>
            <a:r>
              <a:rPr lang="ru-RU" sz="2000" b="1" dirty="0" err="1" smtClean="0"/>
              <a:t>Вефиле</a:t>
            </a:r>
            <a:r>
              <a:rPr lang="ru-RU" sz="2000" b="1" dirty="0" smtClean="0"/>
              <a:t>) </a:t>
            </a:r>
            <a:r>
              <a:rPr lang="ru-RU" sz="2000" b="1" dirty="0"/>
              <a:t>и на горе </a:t>
            </a:r>
            <a:r>
              <a:rPr lang="ru-RU" sz="2000" b="1" dirty="0" err="1" smtClean="0"/>
              <a:t>Мориа</a:t>
            </a:r>
            <a:r>
              <a:rPr lang="ru-RU" sz="2000" b="1" dirty="0" smtClean="0"/>
              <a:t> </a:t>
            </a:r>
            <a:r>
              <a:rPr lang="ru-RU" sz="2000" b="1" dirty="0"/>
              <a:t>(ныне в </a:t>
            </a:r>
            <a:r>
              <a:rPr lang="ru-RU" sz="2000" b="1" dirty="0" smtClean="0"/>
              <a:t>Иерусалиме Храмовая гора). </a:t>
            </a:r>
            <a:r>
              <a:rPr lang="ru-RU" sz="2000" b="1" dirty="0"/>
              <a:t>Здесь он совершал жертвоприношения и </a:t>
            </a:r>
            <a:r>
              <a:rPr lang="ru-RU" sz="2000" b="1" dirty="0" smtClean="0"/>
              <a:t>молился </a:t>
            </a:r>
            <a:r>
              <a:rPr lang="ru-RU" sz="2000" b="1" dirty="0"/>
              <a:t>Богу.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75" y="5943599"/>
            <a:ext cx="313705" cy="3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5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7594" y="4716522"/>
            <a:ext cx="7308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Увидев несколько камней, быть может, остаток этого именно жертвенника, Иаков положил один из них себе под голову вместо подушки и, утомленный долгой дорогой, крепко заснул.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1830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2562" y="4993721"/>
            <a:ext cx="7098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И вот под влиянием только что пережитых событий он видит чудесный сон: он увидел лестницу, которая стояла на земле, а верх ее касался неба.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50255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128611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Ангелы Божии восходили и нисходили по ней…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9452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12" y="4365104"/>
            <a:ext cx="44130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…а на самой верхней ступеньке стоял Господь и милостиво говорил ему: «Я Господь, Бог Авраама, отца твоего, и Бог Исаака; (не бойся)».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9376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619</Words>
  <Application>Microsoft Office PowerPoint</Application>
  <PresentationFormat>Экран (4:3)</PresentationFormat>
  <Paragraphs>47</Paragraphs>
  <Slides>17</Slides>
  <Notes>10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108</cp:revision>
  <dcterms:modified xsi:type="dcterms:W3CDTF">2012-06-26T11:43:38Z</dcterms:modified>
</cp:coreProperties>
</file>