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81" r:id="rId3"/>
    <p:sldId id="279" r:id="rId4"/>
    <p:sldId id="286" r:id="rId5"/>
    <p:sldId id="283" r:id="rId6"/>
    <p:sldId id="284" r:id="rId7"/>
    <p:sldId id="300" r:id="rId8"/>
    <p:sldId id="287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2" r:id="rId18"/>
    <p:sldId id="299" r:id="rId19"/>
    <p:sldId id="303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30C97-A279-425A-A51F-A2B3DEC2E1F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F4DAB-8409-4BE5-A03F-BCFC8C616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54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Ян Стыка. Апостол Пётр</a:t>
            </a:r>
            <a:r>
              <a:rPr lang="ru-RU" baseline="0" dirty="0" smtClean="0"/>
              <a:t> </a:t>
            </a:r>
            <a:r>
              <a:rPr lang="ru-RU" dirty="0" smtClean="0"/>
              <a:t>проповедует в катакомбах.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Лебедев К.В. Церковь земная и небесная славословит Творца, показавшего нам свет.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Васнецов В.М. Блаженство рая.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Васнецов В.М. Блаженство рая. Фреска Владимирского собора в Киеве.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Аркадий </a:t>
            </a:r>
            <a:r>
              <a:rPr lang="ru-RU" dirty="0" err="1" smtClean="0"/>
              <a:t>Острицкий</a:t>
            </a:r>
            <a:r>
              <a:rPr lang="ru-RU" dirty="0" smtClean="0"/>
              <a:t>. Храм в праздничный день.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Джеймс Тиссо. Проповедь Иисуса Христа в Храме.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Шебуев</a:t>
            </a:r>
            <a:r>
              <a:rPr lang="ru-RU" dirty="0" smtClean="0"/>
              <a:t> В.К. Апостолы Петр и Иоанн исцеляют хромого.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jpeg"/><Relationship Id="rId7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&#1057;&#1074;&#1077;&#1090;&#1072;\&#1052;&#1054;&#1048;%20&#1055;&#1056;&#1045;&#1047;&#1045;&#1053;&#1058;&#1040;&#1062;&#1048;&#1048;\04.%20&#1064;&#1082;&#1086;&#1083;&#1072;\01.%20&#1047;&#1072;&#1082;&#1086;&#1085;%20&#1041;&#1086;&#1078;&#1080;&#1081;\5_01_&#1055;&#1086;&#1085;&#1103;&#1090;&#1080;&#1077;%20&#1086;%20&#1041;&#1086;&#1075;&#1086;&#1089;&#1083;&#1091;&#1078;&#1077;&#1085;&#1080;&#1080;\Velikoe_slavoslovie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31.png"/><Relationship Id="rId5" Type="http://schemas.openxmlformats.org/officeDocument/2006/relationships/audio" Target="../media/audio2.wav"/><Relationship Id="rId10" Type="http://schemas.microsoft.com/office/2007/relationships/media" Target="file:///D:\My%20Documents\&#1057;&#1074;&#1077;&#1090;&#1072;\&#1052;&#1054;&#1048;%20&#1055;&#1056;&#1045;&#1047;&#1045;&#1053;&#1058;&#1040;&#1062;&#1048;&#1048;\04.%20&#1064;&#1082;&#1086;&#1083;&#1072;\01.%20&#1047;&#1072;&#1082;&#1086;&#1085;%20&#1041;&#1086;&#1078;&#1080;&#1081;\5_01_&#1055;&#1086;&#1085;&#1103;&#1090;&#1080;&#1077;%20&#1086;%20&#1041;&#1086;&#1075;&#1086;&#1089;&#1083;&#1091;&#1078;&#1077;&#1085;&#1080;&#1080;\Velikoe_slavoslovie.mp3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8.xml"/><Relationship Id="rId4" Type="http://schemas.openxmlformats.org/officeDocument/2006/relationships/image" Target="../media/image11.jpe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670" y="7200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Закон Божий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Для семьи и школы</a:t>
            </a: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 многими иллюстрациями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Составил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Протоиерей Серафим Слободской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78645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СТК «</a:t>
            </a:r>
            <a:r>
              <a:rPr lang="ru-RU" sz="1600" dirty="0" err="1" smtClean="0"/>
              <a:t>Светочъ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ransition spd="med">
    <p:split orient="vert"/>
    <p:sndAc>
      <p:stSnd>
        <p:snd r:embed="rId2" name="Благовест русский Север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90067"/>
            <a:ext cx="2664296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Так же поступали и святые апостолы Его, пока не было воздвигнуто открытое гонение на христиан со стороны иудеев.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950818"/>
            <a:ext cx="536404" cy="713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8404" y="116632"/>
            <a:ext cx="4642695" cy="66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3431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88" y="116632"/>
            <a:ext cx="7620000" cy="4972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941168"/>
            <a:ext cx="8208912" cy="163121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Во времена апостолов, как видно из книги Деяний Апостольских, были особенные места для собраний верующих и для совершения </a:t>
            </a:r>
            <a:r>
              <a:rPr lang="ru-RU" sz="2000" b="1" dirty="0" smtClean="0"/>
              <a:t>Таинства </a:t>
            </a:r>
            <a:r>
              <a:rPr lang="ru-RU" sz="2000" b="1" dirty="0"/>
              <a:t>Причащения, называвшиеся церквами, где богослужение совершалось поставленными на то через рукоположение (в </a:t>
            </a:r>
            <a:r>
              <a:rPr lang="ru-RU" sz="2000" b="1" dirty="0" smtClean="0"/>
              <a:t>Таинстве </a:t>
            </a:r>
            <a:r>
              <a:rPr lang="ru-RU" sz="2000" b="1" dirty="0"/>
              <a:t>С</a:t>
            </a:r>
            <a:r>
              <a:rPr lang="ru-RU" sz="2000" b="1" dirty="0" smtClean="0"/>
              <a:t>вященства</a:t>
            </a:r>
            <a:r>
              <a:rPr lang="ru-RU" sz="2000" b="1" dirty="0"/>
              <a:t>) епископами, пресвитерами (священниками) и диаконами.</a:t>
            </a:r>
          </a:p>
        </p:txBody>
      </p:sp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21369" y="6090753"/>
            <a:ext cx="530362" cy="7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3812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7" y="4725144"/>
            <a:ext cx="7632847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Окончательное устройство христианского Богослужения совершено было преемниками апостольскими, под руководством Духа Святого и по данной им от апостолов заповеди: "все должно быть благопристойно и чинно" (</a:t>
            </a:r>
            <a:r>
              <a:rPr lang="ru-RU" sz="2000" b="1" dirty="0" smtClean="0"/>
              <a:t>1Кор.14,40</a:t>
            </a:r>
            <a:r>
              <a:rPr lang="ru-RU" sz="2000" b="1" dirty="0"/>
              <a:t>). Этот установленный порядок Богослужения строго сохраняется в нашей </a:t>
            </a:r>
            <a:r>
              <a:rPr lang="ru-RU" sz="2000" b="1" dirty="0" smtClean="0"/>
              <a:t>Святой </a:t>
            </a:r>
            <a:r>
              <a:rPr lang="ru-RU" sz="2000" b="1" dirty="0"/>
              <a:t>Православной Церкви Христовой.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54" y="6144827"/>
            <a:ext cx="536404" cy="713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763" y="116631"/>
            <a:ext cx="6830473" cy="45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8180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7355" y="6224264"/>
            <a:ext cx="459111" cy="314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565" y="260648"/>
            <a:ext cx="7848871" cy="584775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Православное </a:t>
            </a:r>
            <a:r>
              <a:rPr lang="ru-RU" sz="3200" b="1" dirty="0"/>
              <a:t>ц</a:t>
            </a:r>
            <a:r>
              <a:rPr lang="ru-RU" sz="3200" b="1" dirty="0" smtClean="0"/>
              <a:t>ерковное Богослужение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917" y="1916832"/>
            <a:ext cx="4729648" cy="584775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чтения и пения молитв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917" y="2888940"/>
            <a:ext cx="4729648" cy="584775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чтения Слова Божия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917" y="3861048"/>
            <a:ext cx="4729648" cy="584775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священнодействий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11247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СОСТОИТ ИЗ:</a:t>
            </a:r>
            <a:endParaRPr lang="ru-RU" sz="24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888" y="1700808"/>
            <a:ext cx="28575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0610" y="4940627"/>
            <a:ext cx="7970008" cy="178510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Православным церковным Богослужением называется служение или служба Богу, состоящая из чтения и пения молитв, чтения Слова Божия и священнодействий (обрядов), совершаемых по определенному чину, т. е. порядку, во главе со священнослужителем (епископом или священником).</a:t>
            </a:r>
          </a:p>
        </p:txBody>
      </p:sp>
      <p:sp>
        <p:nvSpPr>
          <p:cNvPr id="10" name="Блок-схема: узел суммирования 9"/>
          <p:cNvSpPr/>
          <p:nvPr/>
        </p:nvSpPr>
        <p:spPr>
          <a:xfrm>
            <a:off x="8149569" y="638132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1545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5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5120" y="260648"/>
            <a:ext cx="2628291" cy="1077218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Домашняя молитва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60648"/>
            <a:ext cx="3024336" cy="1077218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Церковное Богослужение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97" y="1556792"/>
            <a:ext cx="2895735" cy="3510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6076" y="1556792"/>
            <a:ext cx="2984376" cy="35101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12060" y="5229200"/>
            <a:ext cx="3416424" cy="523220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священнослужители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2180" y="5969704"/>
            <a:ext cx="1512168" cy="523220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храм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661" y="3140968"/>
            <a:ext cx="883341" cy="88334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27613" y="1916832"/>
            <a:ext cx="1488774" cy="954107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чем отличие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708" y="5655576"/>
            <a:ext cx="459111" cy="314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990" y="5218940"/>
            <a:ext cx="8280920" cy="138499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00" b="1" dirty="0"/>
              <a:t>От домашней молитвы церковное Богослужение отличается тем, что оно совершается священнослужителями, законно поставленными для этого через </a:t>
            </a:r>
            <a:r>
              <a:rPr lang="ru-RU" sz="2100" b="1" dirty="0" smtClean="0"/>
              <a:t>Таинство </a:t>
            </a:r>
            <a:r>
              <a:rPr lang="ru-RU" sz="2100" b="1" dirty="0"/>
              <a:t>С</a:t>
            </a:r>
            <a:r>
              <a:rPr lang="ru-RU" sz="2100" b="1" dirty="0" smtClean="0"/>
              <a:t>вященства Святою </a:t>
            </a:r>
            <a:r>
              <a:rPr lang="ru-RU" sz="2100" b="1" dirty="0"/>
              <a:t>Православною Церковью, и совершается преимущественно в храме.</a:t>
            </a:r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8044979" y="622566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3115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5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82" y="998776"/>
            <a:ext cx="7991450" cy="52521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168" y="260648"/>
            <a:ext cx="7993279" cy="523220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Через православное церковное Богослужение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748860"/>
            <a:ext cx="2016224" cy="523220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научаются: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9922" y="2264728"/>
            <a:ext cx="4704933" cy="523220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истинному учению Христову,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98626" y="2905780"/>
            <a:ext cx="2048803" cy="523220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молитве,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8625" y="3599686"/>
            <a:ext cx="2048803" cy="523220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окаянию;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496072"/>
            <a:ext cx="7249396" cy="523220"/>
          </a:xfrm>
          <a:prstGeom prst="rect">
            <a:avLst/>
          </a:prstGeom>
          <a:solidFill>
            <a:srgbClr val="FFF7F7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познают историю спасения Богом человека;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980728"/>
            <a:ext cx="2376264" cy="523220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христиане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412686"/>
            <a:ext cx="7135112" cy="523220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входят в таинственное общение с Богом.</a:t>
            </a:r>
            <a:endParaRPr lang="ru-RU" sz="2800" b="1" dirty="0"/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00" y="2171659"/>
            <a:ext cx="459111" cy="314128"/>
          </a:xfrm>
          <a:prstGeom prst="rect">
            <a:avLst/>
          </a:prstGeom>
        </p:spPr>
      </p:pic>
      <p:pic>
        <p:nvPicPr>
          <p:cNvPr id="15" name="Рисунок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873" y="4846428"/>
            <a:ext cx="459111" cy="314128"/>
          </a:xfrm>
          <a:prstGeom prst="rect">
            <a:avLst/>
          </a:prstGeom>
        </p:spPr>
      </p:pic>
      <p:pic>
        <p:nvPicPr>
          <p:cNvPr id="16" name="Рисунок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140" y="5756324"/>
            <a:ext cx="459111" cy="3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3609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1"/>
            <a:ext cx="8352928" cy="55713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1590" y="5301208"/>
            <a:ext cx="7380820" cy="144655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Церковное </a:t>
            </a:r>
            <a:r>
              <a:rPr lang="ru-RU" sz="2200" b="1" dirty="0" err="1"/>
              <a:t>православно</a:t>
            </a:r>
            <a:r>
              <a:rPr lang="ru-RU" sz="2200" b="1" dirty="0"/>
              <a:t>-общественное Богослужение имеет целью для назидания верующих в чтении и песнопениях изложить истинное учение </a:t>
            </a:r>
            <a:r>
              <a:rPr lang="ru-RU" sz="2200" b="1" dirty="0" smtClean="0"/>
              <a:t>Христово и </a:t>
            </a:r>
            <a:r>
              <a:rPr lang="ru-RU" sz="2200" b="1" dirty="0"/>
              <a:t>расположить их к молитве и к </a:t>
            </a:r>
            <a:r>
              <a:rPr lang="ru-RU" sz="2200" b="1" dirty="0" smtClean="0"/>
              <a:t>покаянию…</a:t>
            </a:r>
            <a:endParaRPr lang="ru-RU" sz="2200" b="1" dirty="0"/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54" y="6144827"/>
            <a:ext cx="536404" cy="7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3722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580" y="5157192"/>
            <a:ext cx="7560840" cy="144655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При </a:t>
            </a:r>
            <a:r>
              <a:rPr lang="ru-RU" sz="2200" b="1" dirty="0"/>
              <a:t>этом имеется в виду возбудить в молящихся благодарность к Богу за все полученные благодеяния, усилить молитву о дальнейших милостях к нам от Него, и получить успокоение нашей душе.</a:t>
            </a: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54" y="6144827"/>
            <a:ext cx="536404" cy="713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3174" y="188640"/>
            <a:ext cx="7757653" cy="110799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…а </a:t>
            </a:r>
            <a:r>
              <a:rPr lang="ru-RU" sz="2200" b="1" dirty="0"/>
              <a:t>в лицах и действиях изобразить важнейшие события из священной истории, совершившиеся для нашего спасения, как до Рождества Христова, так и после Рождества Христова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818" y="1380406"/>
            <a:ext cx="5534364" cy="36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2728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305" y="4797152"/>
            <a:ext cx="7229390" cy="178510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А главное, через Богослужение православные христиане входят в таинственное общение с Богом, через совершение </a:t>
            </a:r>
            <a:r>
              <a:rPr lang="ru-RU" sz="2200" b="1" dirty="0" smtClean="0"/>
              <a:t>Таинств </a:t>
            </a:r>
            <a:r>
              <a:rPr lang="ru-RU" sz="2200" b="1" dirty="0"/>
              <a:t>при Богослужении, а особенно </a:t>
            </a:r>
            <a:r>
              <a:rPr lang="ru-RU" sz="2200" b="1" dirty="0" smtClean="0"/>
              <a:t>Таинства Святого </a:t>
            </a:r>
            <a:r>
              <a:rPr lang="ru-RU" sz="2200" b="1" dirty="0"/>
              <a:t>Причащения, и получают от Бога благодатные силы для праведной жизни.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54" y="6144827"/>
            <a:ext cx="536404" cy="713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842" y="188640"/>
            <a:ext cx="59383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0088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4896544" cy="43088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Сложи картину, ответив на вопросы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052736"/>
            <a:ext cx="2138322" cy="1446550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Первый храм Единому Истинному Богу - это</a:t>
            </a:r>
          </a:p>
        </p:txBody>
      </p:sp>
      <p:sp>
        <p:nvSpPr>
          <p:cNvPr id="11" name="Прямоугольник 10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561306" y="2782669"/>
            <a:ext cx="2138322" cy="430887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Синагога</a:t>
            </a:r>
            <a:endParaRPr lang="ru-RU" sz="2200" b="1" dirty="0"/>
          </a:p>
        </p:txBody>
      </p:sp>
      <p:sp>
        <p:nvSpPr>
          <p:cNvPr id="12" name="Прямоугольник 11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561306" y="3429056"/>
            <a:ext cx="2138322" cy="769441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Православный храм</a:t>
            </a:r>
            <a:endParaRPr lang="ru-RU" sz="2200" b="1" dirty="0"/>
          </a:p>
        </p:txBody>
      </p:sp>
      <p:sp>
        <p:nvSpPr>
          <p:cNvPr id="13" name="Прямоугольник 12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557114" y="4413997"/>
            <a:ext cx="2138322" cy="430887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Храм Соломона</a:t>
            </a:r>
            <a:endParaRPr lang="ru-RU" sz="2200" b="1" dirty="0"/>
          </a:p>
        </p:txBody>
      </p:sp>
      <p:sp>
        <p:nvSpPr>
          <p:cNvPr id="14" name="Прямоугольник 13">
            <a:hlinkClick r:id="" action="ppaction://noaction">
              <a:snd r:embed="rId6" name="chimes.wav"/>
            </a:hlinkClick>
          </p:cNvPr>
          <p:cNvSpPr/>
          <p:nvPr/>
        </p:nvSpPr>
        <p:spPr>
          <a:xfrm>
            <a:off x="539552" y="5060384"/>
            <a:ext cx="2138322" cy="430887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Скиния</a:t>
            </a:r>
            <a:endParaRPr lang="ru-RU" sz="2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1052736"/>
            <a:ext cx="2448271" cy="769441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Что самое важное в Богослужении?</a:t>
            </a:r>
            <a:endParaRPr lang="ru-RU" sz="2200" b="1" dirty="0"/>
          </a:p>
        </p:txBody>
      </p:sp>
      <p:sp>
        <p:nvSpPr>
          <p:cNvPr id="16" name="Прямоугольник 15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3356883" y="2132856"/>
            <a:ext cx="2138322" cy="430887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Молитвы</a:t>
            </a:r>
            <a:endParaRPr lang="ru-RU" sz="2200" b="1" dirty="0"/>
          </a:p>
        </p:txBody>
      </p:sp>
      <p:sp>
        <p:nvSpPr>
          <p:cNvPr id="17" name="Прямоугольник 16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3356883" y="5044732"/>
            <a:ext cx="2138322" cy="430887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Песнопения</a:t>
            </a:r>
            <a:endParaRPr lang="ru-RU" sz="2200" b="1" dirty="0"/>
          </a:p>
        </p:txBody>
      </p:sp>
      <p:sp>
        <p:nvSpPr>
          <p:cNvPr id="18" name="Прямоугольник 17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3356883" y="3848404"/>
            <a:ext cx="2138322" cy="769441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Чтение Евангелия</a:t>
            </a:r>
            <a:endParaRPr lang="ru-RU" sz="2200" b="1" dirty="0"/>
          </a:p>
        </p:txBody>
      </p:sp>
      <p:sp>
        <p:nvSpPr>
          <p:cNvPr id="19" name="Прямоугольник 18">
            <a:hlinkClick r:id="" action="ppaction://noaction">
              <a:snd r:embed="rId6" name="chimes.wav"/>
            </a:hlinkClick>
          </p:cNvPr>
          <p:cNvSpPr/>
          <p:nvPr/>
        </p:nvSpPr>
        <p:spPr>
          <a:xfrm>
            <a:off x="3356883" y="2990630"/>
            <a:ext cx="2138322" cy="430887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Таинства</a:t>
            </a:r>
            <a:endParaRPr lang="ru-RU" sz="2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1063849"/>
            <a:ext cx="2448271" cy="769441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Богослужение - это</a:t>
            </a:r>
            <a:endParaRPr lang="ru-RU" sz="2200" b="1" dirty="0"/>
          </a:p>
        </p:txBody>
      </p:sp>
      <p:sp>
        <p:nvSpPr>
          <p:cNvPr id="21" name="Прямоугольник 20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6084168" y="2143969"/>
            <a:ext cx="2663700" cy="430887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Ж</a:t>
            </a:r>
            <a:r>
              <a:rPr lang="ru-RU" sz="2200" b="1" dirty="0" smtClean="0"/>
              <a:t>ертвоприношения</a:t>
            </a:r>
            <a:endParaRPr lang="ru-RU" sz="2200" b="1" dirty="0"/>
          </a:p>
        </p:txBody>
      </p:sp>
      <p:sp>
        <p:nvSpPr>
          <p:cNvPr id="22" name="Прямоугольник 21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6346857" y="4721830"/>
            <a:ext cx="2138322" cy="769441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Молитвы о спасении</a:t>
            </a:r>
            <a:endParaRPr lang="ru-RU" sz="2200" b="1" dirty="0"/>
          </a:p>
        </p:txBody>
      </p:sp>
      <p:sp>
        <p:nvSpPr>
          <p:cNvPr id="23" name="Прямоугольник 22">
            <a:hlinkClick r:id="" action="ppaction://noaction">
              <a:snd r:embed="rId5" name="hammer.wav"/>
            </a:hlinkClick>
          </p:cNvPr>
          <p:cNvSpPr/>
          <p:nvPr/>
        </p:nvSpPr>
        <p:spPr>
          <a:xfrm>
            <a:off x="6346857" y="2777553"/>
            <a:ext cx="2138322" cy="769441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Прославление Бога</a:t>
            </a:r>
            <a:endParaRPr lang="ru-RU" sz="2200" b="1" dirty="0"/>
          </a:p>
        </p:txBody>
      </p:sp>
      <p:sp>
        <p:nvSpPr>
          <p:cNvPr id="24" name="Прямоугольник 23">
            <a:hlinkClick r:id="" action="ppaction://noaction">
              <a:snd r:embed="rId6" name="chimes.wav"/>
            </a:hlinkClick>
          </p:cNvPr>
          <p:cNvSpPr/>
          <p:nvPr/>
        </p:nvSpPr>
        <p:spPr>
          <a:xfrm>
            <a:off x="6346857" y="3749691"/>
            <a:ext cx="2138322" cy="769441"/>
          </a:xfrm>
          <a:prstGeom prst="rect">
            <a:avLst/>
          </a:prstGeom>
          <a:solidFill>
            <a:srgbClr val="FFF7F7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Исполнение воли Божией</a:t>
            </a:r>
            <a:endParaRPr 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852193"/>
            <a:ext cx="2566739" cy="4700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75" y="857140"/>
            <a:ext cx="3438525" cy="4698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62625" y="854703"/>
            <a:ext cx="2985243" cy="470317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988239" y="5805264"/>
            <a:ext cx="5167522" cy="70788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Лебедев К.В. </a:t>
            </a:r>
            <a:r>
              <a:rPr lang="ru-RU" sz="2000" b="1" dirty="0"/>
              <a:t>Церковь земная и небесная славословит Творца, показавшего нам свет</a:t>
            </a:r>
            <a:r>
              <a:rPr lang="ru-RU" sz="2000" dirty="0"/>
              <a:t>.</a:t>
            </a:r>
          </a:p>
        </p:txBody>
      </p:sp>
      <p:pic>
        <p:nvPicPr>
          <p:cNvPr id="3" name="Velikoe_slavoslovi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740352" y="5805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7393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573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772" y="1484784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Понятие о Богослужении</a:t>
            </a:r>
            <a:endParaRPr lang="ru-RU" sz="6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Рисунок21.pn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640" y="5287726"/>
            <a:ext cx="1328728" cy="72305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78592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«Закон Божий» </a:t>
            </a:r>
            <a:r>
              <a:rPr lang="ru-RU" b="1" i="1" dirty="0" err="1" smtClean="0"/>
              <a:t>прот</a:t>
            </a:r>
            <a:r>
              <a:rPr lang="ru-RU" b="1" i="1" dirty="0" smtClean="0"/>
              <a:t>. Серафима Слободского в интернете: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8599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Азбука веры </a:t>
            </a:r>
            <a:r>
              <a:rPr lang="ru-RU" dirty="0" smtClean="0"/>
              <a:t>- текст</a:t>
            </a:r>
          </a:p>
          <a:p>
            <a:r>
              <a:rPr lang="en-US" dirty="0" smtClean="0"/>
              <a:t>http://azbyka.ru/dictionary/08/zakon_bozhiy_001-all.shtml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0037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Телепрограмма «Закон Божий» - </a:t>
            </a:r>
            <a:r>
              <a:rPr lang="ru-RU" dirty="0" smtClean="0"/>
              <a:t>текст, видео</a:t>
            </a:r>
          </a:p>
          <a:p>
            <a:r>
              <a:rPr lang="en-US" dirty="0" smtClean="0"/>
              <a:t>http://zakonbozhiy.ru/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7147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Православный портал «Предание» - </a:t>
            </a:r>
            <a:r>
              <a:rPr lang="ru-RU" dirty="0" smtClean="0"/>
              <a:t>аудио</a:t>
            </a:r>
          </a:p>
          <a:p>
            <a:r>
              <a:rPr lang="en-US" dirty="0" smtClean="0"/>
              <a:t>http://www.predanie.ru/mp3/Zakon_Bozhii/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8572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Учебник "Закон Божий" протоиерея Серафима Слободского, написанный в 1957 году в далекой эмиграции, стал любимым чтением многих людей современной России, на нем выросло не одно поколение православных христиан.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«Русский паломник» – православная книга почтой - </a:t>
            </a:r>
            <a:r>
              <a:rPr lang="ru-RU" dirty="0" smtClean="0"/>
              <a:t>купить</a:t>
            </a:r>
          </a:p>
          <a:p>
            <a:r>
              <a:rPr lang="en-US" dirty="0" smtClean="0"/>
              <a:t>http://www.idrp.ru/buy/show_item.php?cat=270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71501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Презентацию выполнила Рябчук С.М. для сайта: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Светочъ</a:t>
            </a:r>
            <a:r>
              <a:rPr lang="ru-RU" sz="1600" b="1" dirty="0" smtClean="0"/>
              <a:t>. Основы православной веры в презентациях»</a:t>
            </a:r>
          </a:p>
          <a:p>
            <a:pPr algn="ctr"/>
            <a:r>
              <a:rPr lang="en-US" sz="1600" dirty="0" smtClean="0"/>
              <a:t>http://svetoch-opk.ru</a:t>
            </a:r>
            <a:endParaRPr lang="ru-RU" sz="1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05250"/>
            <a:ext cx="3456383" cy="707886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C00000"/>
                </a:solidFill>
              </a:rPr>
              <a:t>Бого</a:t>
            </a:r>
            <a:r>
              <a:rPr lang="ru-RU" sz="4000" b="1" dirty="0" smtClean="0"/>
              <a:t>служение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88640"/>
            <a:ext cx="3600400" cy="707886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 smtClean="0">
                <a:solidFill>
                  <a:srgbClr val="C00000"/>
                </a:solidFill>
              </a:rPr>
              <a:t>Бого</a:t>
            </a:r>
            <a:r>
              <a:rPr lang="ru-RU" sz="4000" b="1" dirty="0" err="1" smtClean="0"/>
              <a:t>почитание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2537" y="-119136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=</a:t>
            </a:r>
            <a:endParaRPr lang="ru-RU" sz="80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44256" y="1071082"/>
            <a:ext cx="424633" cy="5760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62057" y="1772816"/>
            <a:ext cx="3989030" cy="707886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Угождение Богу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3306" y="2782669"/>
            <a:ext cx="261738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добрыми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650125"/>
            <a:ext cx="2088231" cy="646331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словами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2140" y="3642650"/>
            <a:ext cx="2088232" cy="646331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делами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163406" y="1503955"/>
            <a:ext cx="720080" cy="6793852"/>
          </a:xfrm>
          <a:prstGeom prst="chevron">
            <a:avLst>
              <a:gd name="adj" fmla="val 8880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65084" y="5451321"/>
            <a:ext cx="6516724" cy="707886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Исполнение </a:t>
            </a:r>
            <a:r>
              <a:rPr lang="ru-RU" sz="4000" b="1" dirty="0"/>
              <a:t>воли Божией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26520" y="3644066"/>
            <a:ext cx="2088232" cy="646331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мыслями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9120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052736"/>
            <a:ext cx="3211185" cy="1077218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до грехопадения </a:t>
            </a:r>
            <a:r>
              <a:rPr lang="ru-RU" sz="3200" b="1" dirty="0" smtClean="0">
                <a:solidFill>
                  <a:srgbClr val="0070C0"/>
                </a:solidFill>
              </a:rPr>
              <a:t>в раю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5948" y="2402813"/>
            <a:ext cx="2810134" cy="1569660"/>
          </a:xfrm>
          <a:prstGeom prst="rect">
            <a:avLst/>
          </a:prstGeom>
          <a:solidFill>
            <a:srgbClr val="FFF7F7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свободное прославление </a:t>
            </a:r>
            <a:r>
              <a:rPr lang="ru-RU" sz="3200" b="1" dirty="0"/>
              <a:t>Бога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9" y="176820"/>
            <a:ext cx="3456383" cy="707886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Богослужение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055638"/>
            <a:ext cx="3851526" cy="1077218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</a:t>
            </a:r>
            <a:r>
              <a:rPr lang="ru-RU" sz="3200" b="1" dirty="0" smtClean="0"/>
              <a:t>осле грехопадения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земле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20" y="2352964"/>
            <a:ext cx="459111" cy="314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30811" y="2402813"/>
            <a:ext cx="3888432" cy="584775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м</a:t>
            </a:r>
            <a:r>
              <a:rPr lang="ru-RU" sz="3200" b="1" dirty="0" smtClean="0"/>
              <a:t>олитвы о спасении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63379" y="3387698"/>
            <a:ext cx="3888432" cy="584775"/>
          </a:xfrm>
          <a:prstGeom prst="rect">
            <a:avLst/>
          </a:prstGeom>
          <a:solidFill>
            <a:srgbClr val="FFF7F7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жертвоприношения</a:t>
            </a:r>
            <a:endParaRPr lang="ru-RU" sz="3200" b="1" dirty="0"/>
          </a:p>
        </p:txBody>
      </p:sp>
      <p:pic>
        <p:nvPicPr>
          <p:cNvPr id="13" name="Рисунок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0439" y="3874647"/>
            <a:ext cx="459111" cy="314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8236" y="4326457"/>
            <a:ext cx="1732451" cy="2109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7225" y="4323139"/>
            <a:ext cx="3093512" cy="2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3104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72" y="0"/>
            <a:ext cx="8352455" cy="5848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485750"/>
            <a:ext cx="8352928" cy="101566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Богослужение </a:t>
            </a:r>
            <a:r>
              <a:rPr lang="ru-RU" sz="2000" b="1" dirty="0"/>
              <a:t>первых людей в раю состояло в свободном прославлении Бога, Его премудрости, благости, </a:t>
            </a:r>
            <a:r>
              <a:rPr lang="ru-RU" sz="2000" b="1" dirty="0" err="1"/>
              <a:t>всемогуществаи</a:t>
            </a:r>
            <a:r>
              <a:rPr lang="ru-RU" sz="2000" b="1" dirty="0"/>
              <a:t> других Божиих совершенств, явленных в сотворении мира и в промысле о нем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16632"/>
            <a:ext cx="5184576" cy="70788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Богослужение началось на земле со времени сотворения первых людей - в раю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54" y="6144827"/>
            <a:ext cx="536404" cy="7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2975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54" y="6144827"/>
            <a:ext cx="536404" cy="713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83968" y="313884"/>
            <a:ext cx="4388993" cy="5554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94" y="548680"/>
            <a:ext cx="3960440" cy="144655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После же своего грехопадения люди должны были еще больше молиться Богу, умоляя Его о своем спасении.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794" y="2422426"/>
            <a:ext cx="3655988" cy="144655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 Богослужении людей, после грехопадения, кроме молитв Господь установил жертвоприношения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589240"/>
            <a:ext cx="4850286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Жертва </a:t>
            </a:r>
            <a:r>
              <a:rPr lang="ru-RU" sz="2400" b="1" dirty="0"/>
              <a:t>выражает мысль, что все, что имеем, </a:t>
            </a:r>
            <a:r>
              <a:rPr lang="ru-RU" sz="2400" b="1" dirty="0">
                <a:solidFill>
                  <a:srgbClr val="C00000"/>
                </a:solidFill>
              </a:rPr>
              <a:t>не наше, а Божие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542424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565" y="260648"/>
            <a:ext cx="7848871" cy="584775"/>
          </a:xfrm>
          <a:prstGeom prst="rect">
            <a:avLst/>
          </a:prstGeom>
          <a:solidFill>
            <a:srgbClr val="FFF7F7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Для молитв и жертвоприношения – </a:t>
            </a:r>
            <a:r>
              <a:rPr lang="ru-RU" sz="3200" b="1" dirty="0" smtClean="0">
                <a:solidFill>
                  <a:srgbClr val="C00000"/>
                </a:solidFill>
              </a:rPr>
              <a:t>храм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89" y="1052736"/>
            <a:ext cx="2907491" cy="2180618"/>
          </a:xfrm>
          <a:prstGeom prst="rect">
            <a:avLst/>
          </a:prstGeom>
        </p:spPr>
      </p:pic>
      <p:sp>
        <p:nvSpPr>
          <p:cNvPr id="5" name="Пятиугольник 4">
            <a:hlinkClick r:id="rId5" action="ppaction://hlinksldjump"/>
          </p:cNvPr>
          <p:cNvSpPr/>
          <p:nvPr/>
        </p:nvSpPr>
        <p:spPr>
          <a:xfrm>
            <a:off x="584388" y="3211066"/>
            <a:ext cx="3051508" cy="36004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Скиния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051222"/>
            <a:ext cx="3033817" cy="2182131"/>
          </a:xfrm>
          <a:prstGeom prst="rect">
            <a:avLst/>
          </a:prstGeom>
        </p:spPr>
      </p:pic>
      <p:sp>
        <p:nvSpPr>
          <p:cNvPr id="7" name="Пятиугольник 6">
            <a:hlinkClick r:id="rId7" action="ppaction://hlinksldjump"/>
          </p:cNvPr>
          <p:cNvSpPr/>
          <p:nvPr/>
        </p:nvSpPr>
        <p:spPr>
          <a:xfrm>
            <a:off x="4783434" y="3230116"/>
            <a:ext cx="3244949" cy="35279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Иерусалимский храм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068" y="3718554"/>
            <a:ext cx="3347864" cy="2507854"/>
          </a:xfrm>
          <a:prstGeom prst="rect">
            <a:avLst/>
          </a:prstGeom>
        </p:spPr>
      </p:pic>
      <p:sp>
        <p:nvSpPr>
          <p:cNvPr id="9" name="Пятиугольник 8">
            <a:hlinkClick r:id="rId9" action="ppaction://hlinksldjump"/>
          </p:cNvPr>
          <p:cNvSpPr/>
          <p:nvPr/>
        </p:nvSpPr>
        <p:spPr>
          <a:xfrm>
            <a:off x="2898068" y="6165304"/>
            <a:ext cx="3507840" cy="35279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Православный храм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2525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26510"/>
            <a:ext cx="5472608" cy="4104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5544616" cy="101566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 повелению Божию, во времена пророка Моисея, была устроена скиния (первый ветхозаветный храм Единому, Истинному Богу</a:t>
            </a:r>
            <a:r>
              <a:rPr lang="ru-RU" sz="2000" b="1" dirty="0" smtClean="0"/>
              <a:t>),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5379" y="1412776"/>
            <a:ext cx="3273865" cy="101566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были </a:t>
            </a:r>
            <a:r>
              <a:rPr lang="ru-RU" sz="2000" b="1" dirty="0"/>
              <a:t>избраны священные лица (первосвященник, священники и левиты</a:t>
            </a:r>
            <a:r>
              <a:rPr lang="ru-RU" sz="2000" b="1" dirty="0" smtClean="0"/>
              <a:t>),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4837" y="5636994"/>
            <a:ext cx="6894326" cy="101566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были </a:t>
            </a:r>
            <a:r>
              <a:rPr lang="ru-RU" sz="2000" b="1" dirty="0"/>
              <a:t>определены жертвы на разные </a:t>
            </a:r>
            <a:r>
              <a:rPr lang="ru-RU" sz="2000" b="1" dirty="0" smtClean="0"/>
              <a:t>случаи и </a:t>
            </a:r>
            <a:r>
              <a:rPr lang="ru-RU" sz="2000" b="1" dirty="0"/>
              <a:t>были установлены праздники (Пасха, Пятидесятница, Новый год, день очищения и др</a:t>
            </a:r>
            <a:r>
              <a:rPr lang="ru-RU" sz="2000" b="1" dirty="0" smtClean="0"/>
              <a:t>.).</a:t>
            </a:r>
            <a:endParaRPr lang="ru-RU" sz="2000" b="1" dirty="0"/>
          </a:p>
        </p:txBody>
      </p:sp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54" y="6144827"/>
            <a:ext cx="536404" cy="7131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611396"/>
            <a:ext cx="3047124" cy="23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5423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5596" y="4941168"/>
            <a:ext cx="7272808" cy="163121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Пришедший на землю Господь Иисус Христос, уча поклоняться </a:t>
            </a:r>
            <a:r>
              <a:rPr lang="ru-RU" sz="2000" b="1" dirty="0" smtClean="0"/>
              <a:t>Небесному </a:t>
            </a:r>
            <a:r>
              <a:rPr lang="ru-RU" sz="2000" b="1" dirty="0"/>
              <a:t>Отцу на всяком месте, тем не менее часто посещал ветхозаветный </a:t>
            </a:r>
            <a:r>
              <a:rPr lang="ru-RU" sz="2000" b="1" dirty="0" smtClean="0"/>
              <a:t>Иерусалимский храм (Храм Соломона), </a:t>
            </a:r>
            <a:r>
              <a:rPr lang="ru-RU" sz="2000" b="1" dirty="0"/>
              <a:t>как место особенного, </a:t>
            </a:r>
            <a:r>
              <a:rPr lang="ru-RU" sz="2000" b="1" dirty="0" smtClean="0"/>
              <a:t>благодатного </a:t>
            </a:r>
            <a:r>
              <a:rPr lang="ru-RU" sz="2000" b="1" dirty="0"/>
              <a:t>присутствия Божия, заботился о порядке в храме и проповедовал в нем.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21369" y="6090753"/>
            <a:ext cx="530362" cy="713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628" y="116631"/>
            <a:ext cx="6696744" cy="47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6346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863</Words>
  <Application>Microsoft Office PowerPoint</Application>
  <PresentationFormat>Экран (4:3)</PresentationFormat>
  <Paragraphs>121</Paragraphs>
  <Slides>20</Slides>
  <Notes>19</Notes>
  <HiddenSlides>11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атто</cp:lastModifiedBy>
  <cp:revision>73</cp:revision>
  <dcterms:created xsi:type="dcterms:W3CDTF">2013-06-30T23:11:52Z</dcterms:created>
  <dcterms:modified xsi:type="dcterms:W3CDTF">2013-11-02T09:44:06Z</dcterms:modified>
</cp:coreProperties>
</file>