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61" r:id="rId4"/>
    <p:sldId id="265" r:id="rId5"/>
    <p:sldId id="266" r:id="rId6"/>
    <p:sldId id="267" r:id="rId7"/>
    <p:sldId id="316" r:id="rId8"/>
    <p:sldId id="317" r:id="rId9"/>
    <p:sldId id="269" r:id="rId10"/>
    <p:sldId id="270" r:id="rId11"/>
    <p:sldId id="271" r:id="rId12"/>
    <p:sldId id="272" r:id="rId13"/>
    <p:sldId id="273" r:id="rId14"/>
    <p:sldId id="318" r:id="rId15"/>
    <p:sldId id="320" r:id="rId16"/>
    <p:sldId id="321" r:id="rId17"/>
    <p:sldId id="322" r:id="rId18"/>
    <p:sldId id="274" r:id="rId19"/>
    <p:sldId id="323" r:id="rId20"/>
    <p:sldId id="325" r:id="rId21"/>
    <p:sldId id="327" r:id="rId22"/>
    <p:sldId id="328" r:id="rId23"/>
    <p:sldId id="329" r:id="rId24"/>
    <p:sldId id="330" r:id="rId25"/>
    <p:sldId id="331" r:id="rId26"/>
    <p:sldId id="332" r:id="rId27"/>
    <p:sldId id="275" r:id="rId28"/>
    <p:sldId id="276" r:id="rId29"/>
    <p:sldId id="300" r:id="rId30"/>
    <p:sldId id="301" r:id="rId31"/>
    <p:sldId id="334" r:id="rId32"/>
    <p:sldId id="336" r:id="rId33"/>
    <p:sldId id="303" r:id="rId34"/>
    <p:sldId id="304" r:id="rId35"/>
    <p:sldId id="306" r:id="rId36"/>
    <p:sldId id="307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264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605"/>
    <a:srgbClr val="602E04"/>
    <a:srgbClr val="007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6793E-C688-40F4-AD47-1444CF993F03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B6DDA-6903-46A1-8A2D-754244E92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194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0D3A-8CAE-4E92-934B-42AF0B69965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Маковский К.Е. Иисус Христос.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Икона семи Вселенских</a:t>
            </a:r>
            <a:r>
              <a:rPr lang="ru-RU" baseline="0" dirty="0" smtClean="0"/>
              <a:t> Соборов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Текст появляется щелчком по стрелкам.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http://www.svt-innokentiy.ru/images/mohsi10.JPG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0D3A-8CAE-4E92-934B-42AF0B699654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Карл Брюллов. Распятие Иисуса Христа.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Карл Брюллов. Распятие Иисуса Христа.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slide" Target="slide17.xml"/><Relationship Id="rId5" Type="http://schemas.openxmlformats.org/officeDocument/2006/relationships/image" Target="../media/image24.jpeg"/><Relationship Id="rId10" Type="http://schemas.openxmlformats.org/officeDocument/2006/relationships/slide" Target="slide16.xml"/><Relationship Id="rId4" Type="http://schemas.openxmlformats.org/officeDocument/2006/relationships/image" Target="../media/image23.jpeg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slide" Target="slide15.xml"/><Relationship Id="rId4" Type="http://schemas.openxmlformats.org/officeDocument/2006/relationships/image" Target="../media/image27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0.png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10.png"/><Relationship Id="rId4" Type="http://schemas.openxmlformats.org/officeDocument/2006/relationships/slide" Target="slide13.xml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10.png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slide" Target="slide23.xml"/><Relationship Id="rId3" Type="http://schemas.openxmlformats.org/officeDocument/2006/relationships/image" Target="../media/image3.jpeg"/><Relationship Id="rId7" Type="http://schemas.openxmlformats.org/officeDocument/2006/relationships/image" Target="../media/image43.jpeg"/><Relationship Id="rId12" Type="http://schemas.openxmlformats.org/officeDocument/2006/relationships/slide" Target="slide22.xml"/><Relationship Id="rId2" Type="http://schemas.openxmlformats.org/officeDocument/2006/relationships/notesSlide" Target="../notesSlides/notesSlide18.xml"/><Relationship Id="rId16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slide" Target="slide21.xml"/><Relationship Id="rId5" Type="http://schemas.openxmlformats.org/officeDocument/2006/relationships/image" Target="../media/image41.jpeg"/><Relationship Id="rId15" Type="http://schemas.openxmlformats.org/officeDocument/2006/relationships/slide" Target="slide25.xml"/><Relationship Id="rId10" Type="http://schemas.openxmlformats.org/officeDocument/2006/relationships/slide" Target="slide20.xml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image" Target="../media/image6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19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19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19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19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10.png"/><Relationship Id="rId4" Type="http://schemas.openxmlformats.org/officeDocument/2006/relationships/slide" Target="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3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30.xml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image" Target="../media/image13.png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10" Type="http://schemas.openxmlformats.org/officeDocument/2006/relationships/slide" Target="slide9.xml"/><Relationship Id="rId4" Type="http://schemas.openxmlformats.org/officeDocument/2006/relationships/image" Target="../media/image15.jpe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1670" y="72000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Закон Божий</a:t>
            </a:r>
            <a:endParaRPr lang="ru-RU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000240"/>
            <a:ext cx="371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Для семьи и школы</a:t>
            </a:r>
          </a:p>
          <a:p>
            <a:pPr algn="ctr"/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Со многими иллюстрациями</a:t>
            </a:r>
          </a:p>
          <a:p>
            <a:pPr algn="ctr"/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Составил</a:t>
            </a:r>
          </a:p>
          <a:p>
            <a:pPr algn="ctr"/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Протоиерей Серафим Слободской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5786454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СТК «</a:t>
            </a:r>
            <a:r>
              <a:rPr lang="ru-RU" sz="1600" dirty="0" err="1" smtClean="0"/>
              <a:t>Светочъ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2859" y="116632"/>
            <a:ext cx="801828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13605"/>
                </a:solidFill>
              </a:rPr>
              <a:t>Православные храмы строятся алтарем на восток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1934" y="639852"/>
            <a:ext cx="8309987" cy="6218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2810" y="6439594"/>
            <a:ext cx="459111" cy="3141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3606" y="4620906"/>
            <a:ext cx="7796789" cy="2123658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Православные храмы строятся алтарем на восток – в сторону света, где восходит солнце: Господь Иисус Христос есть для нас "восток", от Него воссиял нам вечный Божественный Свет. В церковных молитвах мы называем Иисуса Христа: "Солнце правды", "с высоты Востока", (т. е. "Восток свыше"); "Восток имя Ему</a:t>
            </a:r>
            <a:r>
              <a:rPr lang="ru-RU" sz="2200" b="1" dirty="0" smtClean="0"/>
              <a:t>".</a:t>
            </a:r>
            <a:endParaRPr lang="ru-RU" sz="2200" b="1" dirty="0"/>
          </a:p>
        </p:txBody>
      </p:sp>
      <p:sp>
        <p:nvSpPr>
          <p:cNvPr id="9" name="Блок-схема: узел суммирования 8"/>
          <p:cNvSpPr/>
          <p:nvPr/>
        </p:nvSpPr>
        <p:spPr>
          <a:xfrm>
            <a:off x="7670422" y="6421098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73150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07289" y="116632"/>
            <a:ext cx="652942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13605"/>
                </a:solidFill>
              </a:rPr>
              <a:t>Каждый храм посвящается Богу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990" y="804474"/>
            <a:ext cx="7872875" cy="59046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5563" y="6234929"/>
            <a:ext cx="7872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Воскресенский собор в Ново-Иерусалимском монастыре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2810" y="6439594"/>
            <a:ext cx="459111" cy="3141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3604" y="4968618"/>
            <a:ext cx="7796789" cy="1785104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Каждый храм посвящается Богу, нося имя в память того или другого священного события или угодника Божия, например, Троицкий храм, Преображенский, Вознесенский, Благовещенский, Покровский, </a:t>
            </a:r>
            <a:r>
              <a:rPr lang="ru-RU" sz="2200" b="1" dirty="0" err="1"/>
              <a:t>Михаило</a:t>
            </a:r>
            <a:r>
              <a:rPr lang="ru-RU" sz="2200" b="1" dirty="0"/>
              <a:t>-Архангельский, Николаевский и т. д. </a:t>
            </a:r>
          </a:p>
        </p:txBody>
      </p:sp>
      <p:sp>
        <p:nvSpPr>
          <p:cNvPr id="9" name="Блок-схема: узел суммирования 8"/>
          <p:cNvSpPr/>
          <p:nvPr/>
        </p:nvSpPr>
        <p:spPr>
          <a:xfrm>
            <a:off x="7670422" y="6421098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137235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17996" y="639852"/>
            <a:ext cx="2843683" cy="62181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2859" y="116632"/>
            <a:ext cx="801828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В храме может быть несколько алтарей</a:t>
            </a:r>
            <a:endParaRPr lang="ru-RU" sz="3200" b="1" dirty="0">
              <a:solidFill>
                <a:srgbClr val="71360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2622" y="1052736"/>
            <a:ext cx="1208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алтарь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8561" y="3226874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ридел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0691" y="3225590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ридел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6629" y="6165304"/>
            <a:ext cx="1044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вход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795" y="1106258"/>
            <a:ext cx="4317172" cy="304600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21967" y="41555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Левый придел в храме Московских святителей Нижегородского подворья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7938" y="1033579"/>
            <a:ext cx="1208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алтарь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6964" y="1106258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ридел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411" y="5836019"/>
            <a:ext cx="459111" cy="31412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62859" y="4206335"/>
            <a:ext cx="5193052" cy="2308324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Если в храме устраиваются несколько алтарей, каждый из них освящается в память особого события или святого. Тогда все алтари, кроме главного, называются придельными или приделами.</a:t>
            </a:r>
          </a:p>
        </p:txBody>
      </p:sp>
      <p:sp>
        <p:nvSpPr>
          <p:cNvPr id="19" name="Блок-схема: узел суммирования 18"/>
          <p:cNvSpPr/>
          <p:nvPr/>
        </p:nvSpPr>
        <p:spPr>
          <a:xfrm>
            <a:off x="5194643" y="6150147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10602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1433" y="116632"/>
            <a:ext cx="708113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Форма основания храма различна</a:t>
            </a:r>
            <a:endParaRPr lang="ru-RU" sz="3200" b="1" dirty="0">
              <a:solidFill>
                <a:srgbClr val="713605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51920" y="1055778"/>
            <a:ext cx="1639729" cy="2864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7584" y="1052736"/>
            <a:ext cx="2035136" cy="28644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482756" y="4854507"/>
            <a:ext cx="1654393" cy="17946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372200" y="1055778"/>
            <a:ext cx="2068124" cy="2861456"/>
          </a:xfrm>
          <a:prstGeom prst="rect">
            <a:avLst/>
          </a:prstGeom>
        </p:spPr>
      </p:pic>
      <p:sp>
        <p:nvSpPr>
          <p:cNvPr id="10" name="Пятиугольник 9">
            <a:hlinkClick r:id="rId8" action="ppaction://hlinksldjump"/>
          </p:cNvPr>
          <p:cNvSpPr/>
          <p:nvPr/>
        </p:nvSpPr>
        <p:spPr>
          <a:xfrm>
            <a:off x="3807688" y="4026988"/>
            <a:ext cx="1728192" cy="57606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Корабль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ятиугольник 10">
            <a:hlinkClick r:id="rId9" action="ppaction://hlinksldjump"/>
          </p:cNvPr>
          <p:cNvSpPr/>
          <p:nvPr/>
        </p:nvSpPr>
        <p:spPr>
          <a:xfrm>
            <a:off x="981056" y="4026988"/>
            <a:ext cx="1728192" cy="57606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Крест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ятиугольник 11">
            <a:hlinkClick r:id="rId10" action="ppaction://hlinksldjump"/>
          </p:cNvPr>
          <p:cNvSpPr/>
          <p:nvPr/>
        </p:nvSpPr>
        <p:spPr>
          <a:xfrm>
            <a:off x="6542166" y="4038237"/>
            <a:ext cx="1728192" cy="57606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Круг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Пятиугольник 12">
            <a:hlinkClick r:id="rId11" action="ppaction://hlinksldjump"/>
          </p:cNvPr>
          <p:cNvSpPr/>
          <p:nvPr/>
        </p:nvSpPr>
        <p:spPr>
          <a:xfrm>
            <a:off x="5039624" y="5877272"/>
            <a:ext cx="1728192" cy="57606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Звезда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59203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758" y="873141"/>
            <a:ext cx="2564754" cy="27718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136" y="800581"/>
            <a:ext cx="2672529" cy="28186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5246" y="199391"/>
            <a:ext cx="2850402" cy="34456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1243" y="5013176"/>
            <a:ext cx="7861515" cy="156966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Большею </a:t>
            </a:r>
            <a:r>
              <a:rPr lang="ru-RU" sz="2400" b="1" dirty="0"/>
              <a:t>частью, храм, в своем основании, устраивается в виде креста. Это означает, что храм посвящен распятому за нас на кресте Господу и что крестом Господь Иисус Христос избавил нас от власти </a:t>
            </a:r>
            <a:r>
              <a:rPr lang="ru-RU" sz="2400" b="1" dirty="0" err="1"/>
              <a:t>диавола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4078" y="3408556"/>
            <a:ext cx="1932738" cy="1493756"/>
          </a:xfrm>
          <a:prstGeom prst="rect">
            <a:avLst/>
          </a:prstGeom>
        </p:spPr>
      </p:pic>
      <p:pic>
        <p:nvPicPr>
          <p:cNvPr id="4" name="Рисунок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88640"/>
            <a:ext cx="392388" cy="521697"/>
          </a:xfrm>
          <a:prstGeom prst="rect">
            <a:avLst/>
          </a:prstGeom>
        </p:spPr>
      </p:pic>
      <p:pic>
        <p:nvPicPr>
          <p:cNvPr id="12" name="Рисунок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476504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7499" y="5013176"/>
            <a:ext cx="7469002" cy="156966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Часто храм устраивается в виде продолговатого корабля, это означает, что Церковь, подобно кораблю, по образу </a:t>
            </a:r>
            <a:r>
              <a:rPr lang="ru-RU" sz="2400" b="1" dirty="0" err="1"/>
              <a:t>Ноевого</a:t>
            </a:r>
            <a:r>
              <a:rPr lang="ru-RU" sz="2400" b="1" dirty="0"/>
              <a:t> ковчега, ведет нас по морю жизни к тихой пристани в Царстве Небесном. </a:t>
            </a:r>
          </a:p>
        </p:txBody>
      </p:sp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88640"/>
            <a:ext cx="392388" cy="521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58414" y="743025"/>
            <a:ext cx="6027172" cy="3893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47" y="188640"/>
            <a:ext cx="2372922" cy="1399416"/>
          </a:xfrm>
          <a:prstGeom prst="rect">
            <a:avLst/>
          </a:prstGeom>
        </p:spPr>
      </p:pic>
      <p:pic>
        <p:nvPicPr>
          <p:cNvPr id="7" name="Рисунок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666587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38469" y="5749805"/>
            <a:ext cx="6667061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Иногда храм устраивается в виде круга, этим напоминается нам вечность Церкви Христовой. </a:t>
            </a:r>
          </a:p>
        </p:txBody>
      </p:sp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88640"/>
            <a:ext cx="392388" cy="521697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5851" y="321936"/>
            <a:ext cx="2090119" cy="1986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498" y="449488"/>
            <a:ext cx="3894571" cy="47744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4389" y="2420888"/>
            <a:ext cx="3746916" cy="28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721411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7270" y="5445224"/>
            <a:ext cx="7387141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Может храм быть устроен и в виде восьмиугольника, как бы звезды, означающей, что Церковь, подобно путеводной звезде, сияет в этом мире. </a:t>
            </a:r>
          </a:p>
        </p:txBody>
      </p:sp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88640"/>
            <a:ext cx="392388" cy="521697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88639"/>
            <a:ext cx="3816349" cy="50884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3320" y="1268760"/>
            <a:ext cx="3900710" cy="354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517614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5085184"/>
            <a:ext cx="7056784" cy="156966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Здание храма обыкновенно завершается сверху куполом, изображающим собою небо. Купол же заканчивается вверху главою, на которой ставится крест, во славу главы Церкви – Иисуса Христа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8293" y="116632"/>
            <a:ext cx="584741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Храм венчается куполом</a:t>
            </a:r>
            <a:endParaRPr lang="ru-RU" sz="3200" b="1" dirty="0">
              <a:solidFill>
                <a:srgbClr val="713605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03556" y="1412776"/>
            <a:ext cx="4136888" cy="3557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1052736"/>
            <a:ext cx="381000" cy="571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3469" y="2185317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Купол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2494548"/>
            <a:ext cx="2036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Купольное покрытие</a:t>
            </a:r>
            <a:endParaRPr lang="ru-RU" sz="30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339752" y="3083658"/>
            <a:ext cx="883266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4611" y="1700808"/>
            <a:ext cx="1675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Барабан</a:t>
            </a:r>
            <a:endParaRPr lang="ru-RU" sz="30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450100" y="2077305"/>
            <a:ext cx="1545836" cy="5596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08981" y="891560"/>
            <a:ext cx="1330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Глава</a:t>
            </a:r>
            <a:endParaRPr lang="ru-RU" sz="30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051720" y="1202679"/>
            <a:ext cx="1944216" cy="6421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16016" y="925680"/>
            <a:ext cx="1330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/>
              <a:t>К</a:t>
            </a:r>
            <a:r>
              <a:rPr lang="ru-RU" sz="3000" b="1" dirty="0" smtClean="0"/>
              <a:t>рест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xmlns="" val="681786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67437" y="116632"/>
            <a:ext cx="700912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Храм может иметь несколько глав</a:t>
            </a:r>
            <a:endParaRPr lang="ru-RU" sz="3200" b="1" dirty="0">
              <a:solidFill>
                <a:srgbClr val="71360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5201" y="980728"/>
            <a:ext cx="1812871" cy="1548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83768" y="980728"/>
            <a:ext cx="1949381" cy="19405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72000" y="986080"/>
            <a:ext cx="1740241" cy="19316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9705" y="986080"/>
            <a:ext cx="1993697" cy="19083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3719086"/>
            <a:ext cx="1872208" cy="23955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08" y="3711072"/>
            <a:ext cx="1889760" cy="2468880"/>
          </a:xfrm>
          <a:prstGeom prst="rect">
            <a:avLst/>
          </a:prstGeom>
        </p:spPr>
      </p:pic>
      <p:sp>
        <p:nvSpPr>
          <p:cNvPr id="11" name="Пятиугольник 10">
            <a:hlinkClick r:id="rId10" action="ppaction://hlinksldjump"/>
          </p:cNvPr>
          <p:cNvSpPr/>
          <p:nvPr/>
        </p:nvSpPr>
        <p:spPr>
          <a:xfrm>
            <a:off x="538855" y="2818232"/>
            <a:ext cx="1728192" cy="435228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Две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ятиугольник 11">
            <a:hlinkClick r:id="rId11" action="ppaction://hlinksldjump"/>
          </p:cNvPr>
          <p:cNvSpPr/>
          <p:nvPr/>
        </p:nvSpPr>
        <p:spPr>
          <a:xfrm>
            <a:off x="2594362" y="2846543"/>
            <a:ext cx="1728192" cy="435228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Три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Пятиугольник 15">
            <a:hlinkClick r:id="rId12" action="ppaction://hlinksldjump"/>
          </p:cNvPr>
          <p:cNvSpPr/>
          <p:nvPr/>
        </p:nvSpPr>
        <p:spPr>
          <a:xfrm>
            <a:off x="4690027" y="2818232"/>
            <a:ext cx="1728192" cy="435228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Пять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Пятиугольник 16">
            <a:hlinkClick r:id="rId13" action="ppaction://hlinksldjump"/>
          </p:cNvPr>
          <p:cNvSpPr/>
          <p:nvPr/>
        </p:nvSpPr>
        <p:spPr>
          <a:xfrm>
            <a:off x="6692457" y="2846543"/>
            <a:ext cx="1728192" cy="435228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Семь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Пятиугольник 17">
            <a:hlinkClick r:id="rId14" action="ppaction://hlinksldjump"/>
          </p:cNvPr>
          <p:cNvSpPr/>
          <p:nvPr/>
        </p:nvSpPr>
        <p:spPr>
          <a:xfrm>
            <a:off x="674792" y="6051996"/>
            <a:ext cx="1728192" cy="435228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Девять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Пятиугольник 18">
            <a:hlinkClick r:id="rId15" action="ppaction://hlinksldjump"/>
          </p:cNvPr>
          <p:cNvSpPr/>
          <p:nvPr/>
        </p:nvSpPr>
        <p:spPr>
          <a:xfrm>
            <a:off x="2885484" y="6051996"/>
            <a:ext cx="2112583" cy="435228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Тринадцать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Пятиугольник 20">
            <a:hlinkClick r:id="rId16" action="ppaction://hlinksldjump"/>
          </p:cNvPr>
          <p:cNvSpPr/>
          <p:nvPr/>
        </p:nvSpPr>
        <p:spPr>
          <a:xfrm>
            <a:off x="5554123" y="4899868"/>
            <a:ext cx="2742285" cy="1152128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</a:rPr>
              <a:t>а иногда строят и большее количество глав. </a:t>
            </a:r>
          </a:p>
        </p:txBody>
      </p:sp>
    </p:spTree>
    <p:extLst>
      <p:ext uri="{BB962C8B-B14F-4D97-AF65-F5344CB8AC3E}">
        <p14:creationId xmlns:p14="http://schemas.microsoft.com/office/powerpoint/2010/main" xmlns="" val="378975236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9772" y="1484784"/>
            <a:ext cx="4104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Храм </a:t>
            </a:r>
          </a:p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и его устройство</a:t>
            </a:r>
            <a:endParaRPr lang="ru-RU" sz="6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664" y="5589240"/>
            <a:ext cx="6048672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Д</a:t>
            </a:r>
            <a:r>
              <a:rPr lang="ru-RU" sz="2400" b="1" dirty="0" smtClean="0"/>
              <a:t>ве </a:t>
            </a:r>
            <a:r>
              <a:rPr lang="ru-RU" sz="2400" b="1" dirty="0"/>
              <a:t>главы означают два естества (Божеское и человеческое) в Иисусе </a:t>
            </a:r>
            <a:r>
              <a:rPr lang="ru-RU" sz="2400" b="1" dirty="0" smtClean="0"/>
              <a:t>Христе</a:t>
            </a:r>
            <a:r>
              <a:rPr lang="ru-RU" sz="2400" b="1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6632"/>
            <a:ext cx="2985725" cy="53285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4158" y="119206"/>
            <a:ext cx="3996444" cy="5328592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88640"/>
            <a:ext cx="392388" cy="521697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268532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9316" y="5589240"/>
            <a:ext cx="7270142" cy="46166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Три </a:t>
            </a:r>
            <a:r>
              <a:rPr lang="ru-RU" sz="2400" b="1" dirty="0"/>
              <a:t>главы </a:t>
            </a:r>
            <a:r>
              <a:rPr lang="ru-RU" sz="2400" b="1" dirty="0" smtClean="0"/>
              <a:t>символизируют </a:t>
            </a:r>
            <a:r>
              <a:rPr lang="ru-RU" sz="2400" b="1" dirty="0"/>
              <a:t>три Лица Святой </a:t>
            </a:r>
            <a:r>
              <a:rPr lang="ru-RU" sz="2400" b="1" dirty="0" smtClean="0"/>
              <a:t>Троицы.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210" y="923920"/>
            <a:ext cx="3343100" cy="41590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247" y="932322"/>
            <a:ext cx="4479821" cy="4150691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88640"/>
            <a:ext cx="392388" cy="521697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35054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27684" y="5749805"/>
            <a:ext cx="5688632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Пять </a:t>
            </a:r>
            <a:r>
              <a:rPr lang="ru-RU" sz="2400" b="1" dirty="0"/>
              <a:t>глав </a:t>
            </a:r>
            <a:r>
              <a:rPr lang="ru-RU" sz="2400" b="1" dirty="0" smtClean="0"/>
              <a:t>символизируют </a:t>
            </a:r>
            <a:r>
              <a:rPr lang="ru-RU" sz="2400" b="1" dirty="0"/>
              <a:t>Иисуса Христа и четырех </a:t>
            </a:r>
            <a:r>
              <a:rPr lang="ru-RU" sz="2400" b="1" dirty="0" smtClean="0"/>
              <a:t>евангелистов.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9207" y="703739"/>
            <a:ext cx="3454017" cy="4788109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69306"/>
            <a:ext cx="392388" cy="521697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22031" y="582804"/>
            <a:ext cx="3938954" cy="49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080837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5586" y="5749805"/>
            <a:ext cx="7452829" cy="46166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Семь </a:t>
            </a:r>
            <a:r>
              <a:rPr lang="ru-RU" sz="2400" b="1" dirty="0"/>
              <a:t>глав – семь </a:t>
            </a:r>
            <a:r>
              <a:rPr lang="ru-RU" sz="2400" b="1" dirty="0" smtClean="0"/>
              <a:t>Таинств </a:t>
            </a:r>
            <a:r>
              <a:rPr lang="ru-RU" sz="2400" b="1" dirty="0"/>
              <a:t>и семь </a:t>
            </a:r>
            <a:r>
              <a:rPr lang="ru-RU" sz="2400" b="1" dirty="0" smtClean="0"/>
              <a:t>Вселенских Соборов</a:t>
            </a:r>
            <a:r>
              <a:rPr lang="ru-RU" sz="2400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91386"/>
            <a:ext cx="3705350" cy="5271591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16632"/>
            <a:ext cx="392388" cy="5216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686" y="290502"/>
            <a:ext cx="3859297" cy="5285956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492993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53698" y="5934471"/>
            <a:ext cx="5436604" cy="46166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Девять </a:t>
            </a:r>
            <a:r>
              <a:rPr lang="ru-RU" sz="2400" b="1" dirty="0"/>
              <a:t>глав – девять чинов ангельских.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3236" y="405747"/>
            <a:ext cx="3649835" cy="5183493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44898"/>
            <a:ext cx="392388" cy="521697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901" y="405747"/>
            <a:ext cx="4237234" cy="518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556244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5805264"/>
            <a:ext cx="5472608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Тринадцать глав символизируют Иисуса Христа и двенадцать </a:t>
            </a:r>
            <a:r>
              <a:rPr lang="ru-RU" sz="2400" b="1" dirty="0" smtClean="0"/>
              <a:t>апостолов.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7216" y="449488"/>
            <a:ext cx="3274076" cy="5139752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16632"/>
            <a:ext cx="392388" cy="521697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51338"/>
            <a:ext cx="4307461" cy="513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19874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17005"/>
            <a:ext cx="392388" cy="521697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586" y="638702"/>
            <a:ext cx="4197863" cy="51976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642762"/>
            <a:ext cx="3898265" cy="51895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7465" y="598063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25 глав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5962410"/>
            <a:ext cx="112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33 главы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950052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5596" y="5445224"/>
            <a:ext cx="7272808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Над входом в храм, а иногда рядом с храмом, строится колокольня или звонница, то есть башня, на которой висят колокола.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39445" y="116632"/>
            <a:ext cx="6865111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Колокольный звон напоминает нам о вышнем, небесном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мире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80" y="1340768"/>
            <a:ext cx="6979441" cy="3925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2810" y="6439594"/>
            <a:ext cx="459111" cy="3141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9812" y="5488662"/>
            <a:ext cx="8244377" cy="1107996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Колокольный звон употребляется для того, чтобы созывать верующих на молитву, к Богослужению, равно и для того, чтобы возвещать о важнейших частях совершаемой в храме службы.</a:t>
            </a:r>
          </a:p>
        </p:txBody>
      </p:sp>
      <p:sp>
        <p:nvSpPr>
          <p:cNvPr id="8" name="Блок-схема: узел суммирования 7"/>
          <p:cNvSpPr/>
          <p:nvPr/>
        </p:nvSpPr>
        <p:spPr>
          <a:xfrm>
            <a:off x="8279775" y="6277082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153853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0848" y="708658"/>
            <a:ext cx="6242304" cy="46817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24128" y="5002994"/>
            <a:ext cx="2952328" cy="156966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Звон </a:t>
            </a:r>
            <a:r>
              <a:rPr lang="ru-RU" sz="2400" b="1" dirty="0"/>
              <a:t>колоколов по поводу </a:t>
            </a:r>
            <a:r>
              <a:rPr lang="ru-RU" sz="2400" b="1" dirty="0">
                <a:solidFill>
                  <a:srgbClr val="C00000"/>
                </a:solidFill>
              </a:rPr>
              <a:t>печального события</a:t>
            </a:r>
            <a:r>
              <a:rPr lang="ru-RU" sz="2400" b="1" dirty="0"/>
              <a:t> называется "</a:t>
            </a:r>
            <a:r>
              <a:rPr lang="ru-RU" sz="2400" b="1" dirty="0">
                <a:solidFill>
                  <a:srgbClr val="C00000"/>
                </a:solidFill>
              </a:rPr>
              <a:t>перезвон</a:t>
            </a:r>
            <a:r>
              <a:rPr lang="ru-RU" sz="2400" b="1" dirty="0" smtClean="0"/>
              <a:t>".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1333" y="186361"/>
            <a:ext cx="5107154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Звон </a:t>
            </a:r>
            <a:r>
              <a:rPr lang="ru-RU" sz="2400" b="1" dirty="0">
                <a:solidFill>
                  <a:srgbClr val="C00000"/>
                </a:solidFill>
              </a:rPr>
              <a:t>в один колокол</a:t>
            </a:r>
            <a:r>
              <a:rPr lang="ru-RU" sz="2400" b="1" dirty="0"/>
              <a:t> называется "</a:t>
            </a:r>
            <a:r>
              <a:rPr lang="ru-RU" sz="2400" b="1" dirty="0">
                <a:solidFill>
                  <a:srgbClr val="C00000"/>
                </a:solidFill>
              </a:rPr>
              <a:t>благовест</a:t>
            </a:r>
            <a:r>
              <a:rPr lang="ru-RU" sz="2400" b="1" dirty="0"/>
              <a:t>" (благостная, радостная весть о Богослужении</a:t>
            </a:r>
            <a:r>
              <a:rPr lang="ru-RU" sz="2400" b="1" dirty="0" smtClean="0"/>
              <a:t>).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2958" y="5013176"/>
            <a:ext cx="5107154" cy="156966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Звон </a:t>
            </a:r>
            <a:r>
              <a:rPr lang="ru-RU" sz="2400" b="1" dirty="0" smtClean="0">
                <a:solidFill>
                  <a:srgbClr val="C00000"/>
                </a:solidFill>
              </a:rPr>
              <a:t>во все колокола</a:t>
            </a:r>
            <a:r>
              <a:rPr lang="ru-RU" sz="2400" b="1" dirty="0" smtClean="0"/>
              <a:t>, выражающий христианскую радость, по поводу торжественного праздника и т.п., называется "</a:t>
            </a:r>
            <a:r>
              <a:rPr lang="ru-RU" sz="2400" b="1" dirty="0" smtClean="0">
                <a:solidFill>
                  <a:srgbClr val="C00000"/>
                </a:solidFill>
              </a:rPr>
              <a:t>трезвон</a:t>
            </a:r>
            <a:r>
              <a:rPr lang="ru-RU" sz="2400" b="1" dirty="0" smtClean="0"/>
              <a:t>".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6439836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03415"/>
            <a:ext cx="7776865" cy="58326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0492" y="5301208"/>
            <a:ext cx="7003016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Алтарь</a:t>
            </a:r>
            <a:r>
              <a:rPr lang="ru-RU" sz="2400" b="1" dirty="0"/>
              <a:t> отделяется от средней части храма особою </a:t>
            </a:r>
            <a:r>
              <a:rPr lang="ru-RU" sz="2400" b="1" dirty="0" smtClean="0"/>
              <a:t>перегородкой, </a:t>
            </a:r>
            <a:r>
              <a:rPr lang="ru-RU" sz="2400" b="1" dirty="0"/>
              <a:t>которая уставлена иконами и называется </a:t>
            </a:r>
            <a:r>
              <a:rPr lang="ru-RU" sz="2400" b="1" dirty="0">
                <a:solidFill>
                  <a:srgbClr val="C00000"/>
                </a:solidFill>
              </a:rPr>
              <a:t>иконостасом</a:t>
            </a:r>
            <a:r>
              <a:rPr lang="ru-RU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7841972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4290" y="1068673"/>
            <a:ext cx="3267384" cy="30633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8796" y="1068673"/>
            <a:ext cx="176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Скиния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340" y="3826220"/>
            <a:ext cx="4104798" cy="27544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4799" y="6051535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Соломона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76313"/>
            <a:ext cx="8064896" cy="769441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Сам Господь дал людям еще в Ветхом Завете через пророка Моисея указания, каким должен быть храм для </a:t>
            </a:r>
            <a:r>
              <a:rPr lang="ru-RU" sz="2200" b="1" dirty="0" smtClean="0"/>
              <a:t>Богослужений</a:t>
            </a:r>
            <a:r>
              <a:rPr lang="ru-RU" sz="2200" b="1" dirty="0"/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052736"/>
            <a:ext cx="3429000" cy="4572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18886" y="5743758"/>
            <a:ext cx="4968552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Н</a:t>
            </a:r>
            <a:r>
              <a:rPr lang="ru-RU" sz="2400" b="1" dirty="0" smtClean="0"/>
              <a:t>овозаветный </a:t>
            </a:r>
            <a:r>
              <a:rPr lang="ru-RU" sz="2400" b="1" dirty="0"/>
              <a:t>православный храм устроен по образцу ветхозаветного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2238129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27630" y="116632"/>
            <a:ext cx="508874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13605"/>
                </a:solidFill>
              </a:rPr>
              <a:t>В иконостасе </a:t>
            </a:r>
            <a:r>
              <a:rPr lang="ru-RU" sz="3200" b="1" dirty="0" smtClean="0">
                <a:solidFill>
                  <a:srgbClr val="713605"/>
                </a:solidFill>
              </a:rPr>
              <a:t>трое </a:t>
            </a:r>
            <a:r>
              <a:rPr lang="ru-RU" sz="3200" b="1" dirty="0">
                <a:solidFill>
                  <a:srgbClr val="713605"/>
                </a:solidFill>
              </a:rPr>
              <a:t>врат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3643" y="974459"/>
            <a:ext cx="6195016" cy="36937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87624" y="4481565"/>
            <a:ext cx="6816932" cy="1971772"/>
          </a:xfrm>
          <a:prstGeom prst="rect">
            <a:avLst/>
          </a:prstGeom>
        </p:spPr>
      </p:pic>
      <p:sp>
        <p:nvSpPr>
          <p:cNvPr id="8" name="Пятиугольник 7">
            <a:hlinkClick r:id="rId6" action="ppaction://hlinksldjump"/>
          </p:cNvPr>
          <p:cNvSpPr/>
          <p:nvPr/>
        </p:nvSpPr>
        <p:spPr>
          <a:xfrm>
            <a:off x="3779912" y="4263950"/>
            <a:ext cx="1728192" cy="435228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Царские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Двойная стрелка влево/вправо 5">
            <a:hlinkClick r:id="rId7" action="ppaction://hlinksldjump"/>
          </p:cNvPr>
          <p:cNvSpPr/>
          <p:nvPr/>
        </p:nvSpPr>
        <p:spPr>
          <a:xfrm>
            <a:off x="3371954" y="6181634"/>
            <a:ext cx="2448272" cy="612000"/>
          </a:xfrm>
          <a:prstGeom prst="leftRightArrow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Диаконские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7704" y="633196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Северные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53523" y="633196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Южные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552970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969" y="192138"/>
            <a:ext cx="7968063" cy="594259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5576" y="5085184"/>
            <a:ext cx="7632848" cy="156966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Средние </a:t>
            </a:r>
            <a:r>
              <a:rPr lang="ru-RU" sz="2400" b="1" dirty="0"/>
              <a:t>врата, самые большие, помещаются в самой середине иконостаса и называются </a:t>
            </a:r>
            <a:r>
              <a:rPr lang="ru-RU" sz="2400" b="1" dirty="0">
                <a:solidFill>
                  <a:srgbClr val="C00000"/>
                </a:solidFill>
              </a:rPr>
              <a:t>Царскими Вратами</a:t>
            </a:r>
            <a:r>
              <a:rPr lang="ru-RU" sz="2400" b="1" dirty="0"/>
              <a:t>, потому что через них </a:t>
            </a:r>
            <a:r>
              <a:rPr lang="ru-RU" sz="2400" b="1" dirty="0">
                <a:solidFill>
                  <a:srgbClr val="C00000"/>
                </a:solidFill>
              </a:rPr>
              <a:t>Сам Господь Иисус Христос</a:t>
            </a:r>
            <a:r>
              <a:rPr lang="ru-RU" sz="2400" b="1" dirty="0"/>
              <a:t>, Царь Славы, невидимо проходит </a:t>
            </a:r>
            <a:r>
              <a:rPr lang="ru-RU" sz="2400" b="1" dirty="0">
                <a:solidFill>
                  <a:srgbClr val="C00000"/>
                </a:solidFill>
              </a:rPr>
              <a:t>в Святых Дарах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28098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320" y="188640"/>
            <a:ext cx="7023361" cy="58866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75656" y="5805264"/>
            <a:ext cx="6192688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Через </a:t>
            </a:r>
            <a:r>
              <a:rPr lang="ru-RU" sz="2400" b="1" dirty="0" smtClean="0"/>
              <a:t>Царские </a:t>
            </a:r>
            <a:r>
              <a:rPr lang="ru-RU" sz="2400" b="1" dirty="0"/>
              <a:t>врата никому не разрешается проходить, кроме священнослужителей. </a:t>
            </a:r>
          </a:p>
        </p:txBody>
      </p:sp>
      <p:sp>
        <p:nvSpPr>
          <p:cNvPr id="4" name="Стрелка вниз 3"/>
          <p:cNvSpPr/>
          <p:nvPr/>
        </p:nvSpPr>
        <p:spPr>
          <a:xfrm rot="6879002">
            <a:off x="5389742" y="1208808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3568754">
            <a:off x="3400741" y="697571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четверенная стрелка 5"/>
          <p:cNvSpPr/>
          <p:nvPr/>
        </p:nvSpPr>
        <p:spPr>
          <a:xfrm>
            <a:off x="4451289" y="2822320"/>
            <a:ext cx="792088" cy="1254751"/>
          </a:xfrm>
          <a:prstGeom prst="quad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5400000">
            <a:off x="3055860" y="2878187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6102192" y="2878187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17005"/>
            <a:ext cx="392388" cy="521697"/>
          </a:xfrm>
          <a:prstGeom prst="rect">
            <a:avLst/>
          </a:prstGeom>
        </p:spPr>
      </p:pic>
      <p:pic>
        <p:nvPicPr>
          <p:cNvPr id="25" name="Рисунок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231983" y="5433831"/>
            <a:ext cx="6680033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У царских врат, со стороны алтаря, висит завеса, которая, смотря по ходу Богослужения, открывается или закрывается.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60320" y="5060882"/>
            <a:ext cx="7023361" cy="156966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Царские врата украшаются изображением на них икон: Благовещения Пресвятой Богородицы и четырех евангелистов, т. е. апостолов, написавших Евангелие: Матфея, Марка, Луки и Иоанна.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000211" y="5773594"/>
            <a:ext cx="5143578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Над </a:t>
            </a:r>
            <a:r>
              <a:rPr lang="ru-RU" sz="2400" b="1" dirty="0" smtClean="0"/>
              <a:t>Царскими </a:t>
            </a:r>
            <a:r>
              <a:rPr lang="ru-RU" sz="2400" b="1" dirty="0"/>
              <a:t>вратами помещается икона Тайной вечери.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303748" y="5796769"/>
            <a:ext cx="4536503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Направо от Царских врат всегда помещается икона Спасителя.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616094" y="5788138"/>
            <a:ext cx="3911812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Налево </a:t>
            </a:r>
            <a:r>
              <a:rPr lang="ru-RU" sz="2400" b="1" dirty="0"/>
              <a:t>от </a:t>
            </a:r>
            <a:r>
              <a:rPr lang="ru-RU" sz="2400" b="1" dirty="0" smtClean="0"/>
              <a:t>Царских </a:t>
            </a:r>
            <a:r>
              <a:rPr lang="ru-RU" sz="2400" b="1" dirty="0"/>
              <a:t>врат – икона Божией Матери. </a:t>
            </a:r>
          </a:p>
        </p:txBody>
      </p:sp>
    </p:spTree>
    <p:extLst>
      <p:ext uri="{BB962C8B-B14F-4D97-AF65-F5344CB8AC3E}">
        <p14:creationId xmlns:p14="http://schemas.microsoft.com/office/powerpoint/2010/main" xmlns="" val="535268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4" grpId="1" animBg="1"/>
      <p:bldP spid="7" grpId="0" animBg="1"/>
      <p:bldP spid="7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385" y="1126701"/>
            <a:ext cx="7979231" cy="38415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9572" y="188640"/>
            <a:ext cx="7704856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Боковые </a:t>
            </a:r>
            <a:r>
              <a:rPr lang="ru-RU" sz="2400" b="1" dirty="0"/>
              <a:t>двери называются еще </a:t>
            </a:r>
            <a:r>
              <a:rPr lang="ru-RU" sz="2400" b="1" dirty="0" err="1">
                <a:solidFill>
                  <a:srgbClr val="C00000"/>
                </a:solidFill>
              </a:rPr>
              <a:t>диаконскими</a:t>
            </a:r>
            <a:r>
              <a:rPr lang="ru-RU" sz="2400" b="1" dirty="0"/>
              <a:t> вратами, так как через них чаще всего проходят диаконы.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4869160"/>
            <a:ext cx="2621464" cy="156966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Направо от иконы Спасителя находится </a:t>
            </a:r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южная</a:t>
            </a:r>
            <a:r>
              <a:rPr lang="ru-RU" sz="2400" b="1" dirty="0" smtClean="0"/>
              <a:t> дверь</a:t>
            </a:r>
            <a:r>
              <a:rPr lang="ru-RU" sz="2400" b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6497" y="4869160"/>
            <a:ext cx="2448272" cy="156966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</a:t>
            </a:r>
            <a:r>
              <a:rPr lang="ru-RU" sz="2400" b="1" dirty="0" smtClean="0"/>
              <a:t>алево </a:t>
            </a:r>
            <a:r>
              <a:rPr lang="ru-RU" sz="2400" b="1" dirty="0"/>
              <a:t>от иконы Божией Матери находится </a:t>
            </a:r>
            <a:r>
              <a:rPr lang="ru-RU" sz="2400" b="1" dirty="0">
                <a:solidFill>
                  <a:srgbClr val="C00000"/>
                </a:solidFill>
              </a:rPr>
              <a:t>северная</a:t>
            </a:r>
            <a:r>
              <a:rPr lang="ru-RU" sz="2400" b="1" dirty="0"/>
              <a:t> дверь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444" y="6287469"/>
            <a:ext cx="459111" cy="3141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82385" y="5076753"/>
            <a:ext cx="8011310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На этих боковых дверях изображаются архангелы Михаил и Гавриил, или первые диаконы Стефан и Филипп, или же первосвященник Аарон и пророк Моисей.</a:t>
            </a:r>
          </a:p>
        </p:txBody>
      </p:sp>
      <p:sp>
        <p:nvSpPr>
          <p:cNvPr id="11" name="Блок-схема: узел суммирования 10"/>
          <p:cNvSpPr/>
          <p:nvPr/>
        </p:nvSpPr>
        <p:spPr>
          <a:xfrm>
            <a:off x="8101995" y="5877272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5399" y="108602"/>
            <a:ext cx="392388" cy="521697"/>
          </a:xfrm>
          <a:prstGeom prst="rect">
            <a:avLst/>
          </a:prstGeom>
        </p:spPr>
      </p:pic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  <p:sp>
        <p:nvSpPr>
          <p:cNvPr id="14" name="Стрелка вниз 13"/>
          <p:cNvSpPr/>
          <p:nvPr/>
        </p:nvSpPr>
        <p:spPr>
          <a:xfrm rot="5400000">
            <a:off x="1870665" y="4203064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6894280" y="4203064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466959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217" y="116690"/>
            <a:ext cx="8267566" cy="54417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5733256"/>
            <a:ext cx="6336704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Дальше, за боковыми дверями иконостаса, помещаются иконы особенно чтимых святых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6" name="Стрелка вниз 5"/>
          <p:cNvSpPr/>
          <p:nvPr/>
        </p:nvSpPr>
        <p:spPr>
          <a:xfrm rot="5400000">
            <a:off x="1150615" y="3479648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7398336" y="3491772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7901280" y="3814036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35596" y="5007153"/>
            <a:ext cx="7272808" cy="156966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Первой </a:t>
            </a:r>
            <a:r>
              <a:rPr lang="ru-RU" sz="2400" b="1" dirty="0"/>
              <a:t>иконой справа от иконы Спасителя (не считая южной двери) должна быть всегда храмовая икона, то есть изображение того праздника или того святого, в честь которого освящен храм. </a:t>
            </a:r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3365888" y="278672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19673" y="5376484"/>
            <a:ext cx="5904655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На самом верху иконостаса помещается крест с изображением на нем распятого Господа нашего Иисуса Христа. </a:t>
            </a:r>
          </a:p>
        </p:txBody>
      </p:sp>
    </p:spTree>
    <p:extLst>
      <p:ext uri="{BB962C8B-B14F-4D97-AF65-F5344CB8AC3E}">
        <p14:creationId xmlns:p14="http://schemas.microsoft.com/office/powerpoint/2010/main" xmlns="" val="29561831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1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1626" y="1268760"/>
            <a:ext cx="5116458" cy="50074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221739"/>
            <a:ext cx="6984776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Если иконостасы устраиваются в несколько ярусов, </a:t>
            </a:r>
            <a:r>
              <a:rPr lang="ru-RU" sz="2400" b="1" dirty="0" smtClean="0"/>
              <a:t>т.е</a:t>
            </a:r>
            <a:r>
              <a:rPr lang="ru-RU" sz="2400" b="1" dirty="0"/>
              <a:t>. рядов</a:t>
            </a:r>
            <a:r>
              <a:rPr lang="ru-RU" sz="2400" b="1" dirty="0" smtClean="0"/>
              <a:t>, тогда обычно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854" y="5301208"/>
            <a:ext cx="4752528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втором ярусе</a:t>
            </a:r>
            <a:r>
              <a:rPr lang="ru-RU" sz="2400" b="1" dirty="0"/>
              <a:t> помещаются иконы </a:t>
            </a:r>
            <a:r>
              <a:rPr lang="ru-RU" sz="2400" b="1" dirty="0">
                <a:solidFill>
                  <a:srgbClr val="C00000"/>
                </a:solidFill>
              </a:rPr>
              <a:t>двунадесятых </a:t>
            </a:r>
            <a:r>
              <a:rPr lang="ru-RU" sz="2400" b="1" dirty="0" smtClean="0">
                <a:solidFill>
                  <a:srgbClr val="C00000"/>
                </a:solidFill>
              </a:rPr>
              <a:t>праздников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4461598">
            <a:off x="3293880" y="4559848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662485"/>
            <a:ext cx="2736304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 третьем </a:t>
            </a:r>
            <a:r>
              <a:rPr lang="ru-RU" sz="2400" b="1" dirty="0" smtClean="0"/>
              <a:t>– иконы </a:t>
            </a:r>
            <a:r>
              <a:rPr lang="ru-RU" sz="2400" b="1" dirty="0">
                <a:solidFill>
                  <a:srgbClr val="C00000"/>
                </a:solidFill>
              </a:rPr>
              <a:t>апостолов</a:t>
            </a:r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3581912" y="3841291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7126" y="1340768"/>
            <a:ext cx="3736842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на </a:t>
            </a:r>
            <a:r>
              <a:rPr lang="ru-RU" sz="2400" b="1" dirty="0"/>
              <a:t>самом же верху – всегда помещается </a:t>
            </a:r>
            <a:r>
              <a:rPr lang="ru-RU" sz="2400" b="1" dirty="0" smtClean="0">
                <a:solidFill>
                  <a:srgbClr val="C00000"/>
                </a:solidFill>
              </a:rPr>
              <a:t>крест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7448" y="2587405"/>
            <a:ext cx="2736304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 четвертом </a:t>
            </a:r>
            <a:r>
              <a:rPr lang="ru-RU" sz="2400" b="1" dirty="0" smtClean="0"/>
              <a:t>– иконы </a:t>
            </a:r>
            <a:r>
              <a:rPr lang="ru-RU" sz="2400" b="1" dirty="0" smtClean="0">
                <a:solidFill>
                  <a:srgbClr val="C00000"/>
                </a:solidFill>
              </a:rPr>
              <a:t>пророков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3929808" y="2766211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4806048" y="1394752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715410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5616624" cy="46166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Кроме иконостаса, иконы </a:t>
            </a:r>
            <a:r>
              <a:rPr lang="ru-RU" sz="2400" b="1" dirty="0" smtClean="0"/>
              <a:t>размещаются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337" y="1199830"/>
            <a:ext cx="3454726" cy="4025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3519" y="1844824"/>
            <a:ext cx="2159553" cy="28794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19872" y="849253"/>
            <a:ext cx="5112568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по стенам </a:t>
            </a:r>
            <a:r>
              <a:rPr lang="ru-RU" sz="2400" b="1" dirty="0" smtClean="0"/>
              <a:t>храма, в </a:t>
            </a:r>
            <a:r>
              <a:rPr lang="ru-RU" sz="2400" b="1" dirty="0"/>
              <a:t>больших </a:t>
            </a:r>
            <a:r>
              <a:rPr lang="ru-RU" sz="2400" b="1" dirty="0">
                <a:solidFill>
                  <a:srgbClr val="C00000"/>
                </a:solidFill>
              </a:rPr>
              <a:t>киотах</a:t>
            </a:r>
            <a:r>
              <a:rPr lang="ru-RU" sz="2400" b="1" dirty="0"/>
              <a:t>, </a:t>
            </a:r>
            <a:r>
              <a:rPr lang="ru-RU" sz="2400" b="1" dirty="0" smtClean="0"/>
              <a:t>т.е</a:t>
            </a:r>
            <a:r>
              <a:rPr lang="ru-RU" sz="2400" b="1" dirty="0"/>
              <a:t>. в особых больших рамах</a:t>
            </a:r>
            <a:r>
              <a:rPr lang="ru-RU" sz="2400" b="1" dirty="0" smtClean="0"/>
              <a:t>,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2102" y="2792562"/>
            <a:ext cx="2088827" cy="37193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5445224"/>
            <a:ext cx="5976664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а </a:t>
            </a:r>
            <a:r>
              <a:rPr lang="ru-RU" sz="2400" b="1" dirty="0"/>
              <a:t>также </a:t>
            </a:r>
            <a:r>
              <a:rPr lang="ru-RU" sz="2400" b="1" dirty="0" smtClean="0"/>
              <a:t>на </a:t>
            </a:r>
            <a:r>
              <a:rPr lang="ru-RU" sz="2400" b="1" dirty="0">
                <a:solidFill>
                  <a:srgbClr val="C00000"/>
                </a:solidFill>
              </a:rPr>
              <a:t>аналоях</a:t>
            </a:r>
            <a:r>
              <a:rPr lang="ru-RU" sz="2400" b="1" dirty="0"/>
              <a:t>, </a:t>
            </a:r>
            <a:r>
              <a:rPr lang="ru-RU" sz="2400" b="1" dirty="0" smtClean="0"/>
              <a:t>т.е</a:t>
            </a:r>
            <a:r>
              <a:rPr lang="ru-RU" sz="2400" b="1" dirty="0"/>
              <a:t>. на особых высоких узких столиках с наклонной поверхностью. </a:t>
            </a:r>
          </a:p>
        </p:txBody>
      </p:sp>
    </p:spTree>
    <p:extLst>
      <p:ext uri="{BB962C8B-B14F-4D97-AF65-F5344CB8AC3E}">
        <p14:creationId xmlns:p14="http://schemas.microsoft.com/office/powerpoint/2010/main" xmlns="" val="158213370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880" y="764704"/>
            <a:ext cx="4407695" cy="58799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6056" y="4705688"/>
            <a:ext cx="3600400" cy="1938992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Возвышение, на котором стоит алтарь и иконостас, выступает значительно вперед, в среднюю часть храма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9" y="116632"/>
            <a:ext cx="84969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13605"/>
                </a:solidFill>
              </a:rPr>
              <a:t>Возвышение перед иконостасом называется </a:t>
            </a:r>
            <a:r>
              <a:rPr lang="ru-RU" sz="2800" b="1" dirty="0" err="1">
                <a:solidFill>
                  <a:srgbClr val="C00000"/>
                </a:solidFill>
              </a:rPr>
              <a:t>солеею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5400000">
            <a:off x="3396095" y="5859248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34375" y="1052736"/>
            <a:ext cx="1017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Алтарь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 rot="1744540">
            <a:off x="4395405" y="2882541"/>
            <a:ext cx="266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Средняя часть храма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69582" y="764704"/>
            <a:ext cx="4750891" cy="347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535758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1580" y="116632"/>
            <a:ext cx="756084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13605"/>
                </a:solidFill>
              </a:rPr>
              <a:t>Середина </a:t>
            </a:r>
            <a:r>
              <a:rPr lang="ru-RU" sz="3200" b="1" dirty="0" smtClean="0">
                <a:solidFill>
                  <a:srgbClr val="713605"/>
                </a:solidFill>
              </a:rPr>
              <a:t>солеи называется </a:t>
            </a:r>
            <a:r>
              <a:rPr lang="ru-RU" sz="3200" b="1" dirty="0">
                <a:solidFill>
                  <a:srgbClr val="C00000"/>
                </a:solidFill>
              </a:rPr>
              <a:t>амвоном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83668" y="5805264"/>
            <a:ext cx="5976664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Середина солеи, против </a:t>
            </a:r>
            <a:r>
              <a:rPr lang="ru-RU" sz="2400" b="1" dirty="0" smtClean="0"/>
              <a:t>Царских </a:t>
            </a:r>
            <a:r>
              <a:rPr lang="ru-RU" sz="2400" b="1" dirty="0"/>
              <a:t>врат, называется амвоном, </a:t>
            </a:r>
            <a:r>
              <a:rPr lang="ru-RU" sz="2400" b="1" dirty="0" smtClean="0"/>
              <a:t>т.е</a:t>
            </a:r>
            <a:r>
              <a:rPr lang="ru-RU" sz="2400" b="1" dirty="0"/>
              <a:t>. </a:t>
            </a:r>
            <a:r>
              <a:rPr lang="ru-RU" sz="2400" b="1" dirty="0">
                <a:solidFill>
                  <a:srgbClr val="C00000"/>
                </a:solidFill>
              </a:rPr>
              <a:t>восхождением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5741" y="836712"/>
            <a:ext cx="6792518" cy="48821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968" y="836712"/>
            <a:ext cx="8352064" cy="55680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6173922"/>
            <a:ext cx="8208912" cy="46166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На </a:t>
            </a:r>
            <a:r>
              <a:rPr lang="ru-RU" sz="2400" b="1" dirty="0"/>
              <a:t>амвоне диакон произносит </a:t>
            </a:r>
            <a:r>
              <a:rPr lang="ru-RU" sz="2400" b="1" dirty="0" err="1"/>
              <a:t>ектении</a:t>
            </a:r>
            <a:r>
              <a:rPr lang="ru-RU" sz="2400" b="1" dirty="0"/>
              <a:t> и читает Евангелие.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531" y="847665"/>
            <a:ext cx="8350938" cy="55781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6194998"/>
            <a:ext cx="8208912" cy="46166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На </a:t>
            </a:r>
            <a:r>
              <a:rPr lang="ru-RU" sz="2400" b="1" dirty="0"/>
              <a:t>амвоне же преподается верующим и </a:t>
            </a:r>
            <a:r>
              <a:rPr lang="ru-RU" sz="2400" b="1" dirty="0" smtClean="0"/>
              <a:t>Святое </a:t>
            </a:r>
            <a:r>
              <a:rPr lang="ru-RU" sz="2400" b="1" dirty="0"/>
              <a:t>Причастие.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165970088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147" y="116632"/>
            <a:ext cx="8317705" cy="5563621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 rot="3036222">
            <a:off x="2129962" y="2394433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517304">
            <a:off x="6356169" y="2011242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1717" y="5441401"/>
            <a:ext cx="4518892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По краям солеи, около стен храма, устраиваются </a:t>
            </a:r>
            <a:r>
              <a:rPr lang="ru-RU" sz="2400" b="1" dirty="0">
                <a:solidFill>
                  <a:srgbClr val="C00000"/>
                </a:solidFill>
              </a:rPr>
              <a:t>клиросы</a:t>
            </a:r>
            <a:r>
              <a:rPr lang="ru-RU" sz="2400" b="1" dirty="0"/>
              <a:t> для чтецов и певцов.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64369" y="4692580"/>
            <a:ext cx="3748036" cy="2049864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5868144" y="5441401"/>
            <a:ext cx="360040" cy="27611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452320" y="6165305"/>
            <a:ext cx="360040" cy="13805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470171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2272" y="1215851"/>
            <a:ext cx="8189407" cy="4803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188640"/>
            <a:ext cx="7488832" cy="523220"/>
          </a:xfrm>
          <a:prstGeom prst="rect">
            <a:avLst/>
          </a:prstGeom>
          <a:solidFill>
            <a:srgbClr val="FFF7F7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13605"/>
                </a:solidFill>
              </a:rPr>
              <a:t>В</a:t>
            </a:r>
            <a:r>
              <a:rPr lang="ru-RU" sz="2800" b="1" dirty="0" smtClean="0">
                <a:solidFill>
                  <a:srgbClr val="713605"/>
                </a:solidFill>
              </a:rPr>
              <a:t>етхозаветный </a:t>
            </a:r>
            <a:r>
              <a:rPr lang="ru-RU" sz="2800" b="1" dirty="0">
                <a:solidFill>
                  <a:srgbClr val="713605"/>
                </a:solidFill>
              </a:rPr>
              <a:t>храм </a:t>
            </a:r>
            <a:r>
              <a:rPr lang="ru-RU" sz="2800" b="1" dirty="0" smtClean="0">
                <a:solidFill>
                  <a:srgbClr val="713605"/>
                </a:solidFill>
              </a:rPr>
              <a:t>разделялся </a:t>
            </a:r>
            <a:r>
              <a:rPr lang="ru-RU" sz="2800" b="1" dirty="0">
                <a:solidFill>
                  <a:srgbClr val="713605"/>
                </a:solidFill>
              </a:rPr>
              <a:t>на три части</a:t>
            </a:r>
            <a:r>
              <a:rPr lang="ru-RU" sz="2800" b="1" dirty="0" smtClean="0">
                <a:solidFill>
                  <a:srgbClr val="713605"/>
                </a:solidFill>
              </a:rPr>
              <a:t>:</a:t>
            </a:r>
            <a:endParaRPr lang="ru-RU" sz="2800" b="1" dirty="0">
              <a:solidFill>
                <a:srgbClr val="713605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907704" y="1340768"/>
            <a:ext cx="504056" cy="93610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06458" y="5343963"/>
            <a:ext cx="7920880" cy="46166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</a:t>
            </a:r>
            <a:r>
              <a:rPr lang="ru-RU" sz="2400" b="1" dirty="0" smtClean="0"/>
              <a:t> </a:t>
            </a:r>
            <a:r>
              <a:rPr lang="ru-RU" sz="2400" b="1" dirty="0"/>
              <a:t>православный христианский храм делится на три части</a:t>
            </a:r>
            <a:r>
              <a:rPr lang="ru-RU" sz="2400" b="1" dirty="0" smtClean="0"/>
              <a:t>: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6458" y="738797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Святая святых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3808" y="1026314"/>
            <a:ext cx="1939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33"/>
                </a:solidFill>
              </a:rPr>
              <a:t>Святилище</a:t>
            </a:r>
            <a:endParaRPr lang="ru-RU" sz="2800" b="1" dirty="0">
              <a:solidFill>
                <a:srgbClr val="007033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813797" y="1484784"/>
            <a:ext cx="0" cy="129614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67471" y="400506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Двор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Пятиугольник 21">
            <a:hlinkClick r:id="rId5" action="ppaction://hlinksldjump"/>
          </p:cNvPr>
          <p:cNvSpPr/>
          <p:nvPr/>
        </p:nvSpPr>
        <p:spPr>
          <a:xfrm>
            <a:off x="606458" y="5891174"/>
            <a:ext cx="1728192" cy="576064"/>
          </a:xfrm>
          <a:prstGeom prst="homePlat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Алтарь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3" name="Пятиугольник 22">
            <a:hlinkClick r:id="rId6" action="ppaction://hlinksldjump"/>
          </p:cNvPr>
          <p:cNvSpPr/>
          <p:nvPr/>
        </p:nvSpPr>
        <p:spPr>
          <a:xfrm>
            <a:off x="2567616" y="5899942"/>
            <a:ext cx="3998564" cy="576064"/>
          </a:xfrm>
          <a:prstGeom prst="homePlat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33"/>
                </a:solidFill>
              </a:rPr>
              <a:t>Средняя часть храма</a:t>
            </a:r>
            <a:endParaRPr lang="ru-RU" sz="2800" b="1" dirty="0">
              <a:solidFill>
                <a:srgbClr val="007033"/>
              </a:solidFill>
            </a:endParaRPr>
          </a:p>
        </p:txBody>
      </p:sp>
      <p:sp>
        <p:nvSpPr>
          <p:cNvPr id="24" name="Пятиугольник 23">
            <a:hlinkClick r:id="rId7" action="ppaction://hlinksldjump"/>
          </p:cNvPr>
          <p:cNvSpPr/>
          <p:nvPr/>
        </p:nvSpPr>
        <p:spPr>
          <a:xfrm>
            <a:off x="6799146" y="5891174"/>
            <a:ext cx="1728192" cy="576064"/>
          </a:xfrm>
          <a:prstGeom prst="homePlat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Притвор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9192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116632"/>
            <a:ext cx="8424936" cy="56166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5333146"/>
            <a:ext cx="8208912" cy="80021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300" b="1" dirty="0"/>
              <a:t>У клиросов стоят </a:t>
            </a:r>
            <a:r>
              <a:rPr lang="ru-RU" sz="2300" b="1" dirty="0">
                <a:solidFill>
                  <a:srgbClr val="C00000"/>
                </a:solidFill>
              </a:rPr>
              <a:t>хоругви</a:t>
            </a:r>
            <a:r>
              <a:rPr lang="ru-RU" sz="2300" b="1" dirty="0"/>
              <a:t>, т. е. иконы на материи или металле, прикрепленные к длинным древкам, в виде знамен</a:t>
            </a:r>
            <a:r>
              <a:rPr lang="ru-RU" sz="2300" b="1" dirty="0" smtClean="0"/>
              <a:t>.</a:t>
            </a:r>
            <a:endParaRPr lang="ru-RU" sz="2300" b="1" dirty="0"/>
          </a:p>
        </p:txBody>
      </p:sp>
      <p:sp>
        <p:nvSpPr>
          <p:cNvPr id="6" name="Стрелка вниз 5"/>
          <p:cNvSpPr/>
          <p:nvPr/>
        </p:nvSpPr>
        <p:spPr>
          <a:xfrm rot="14240457">
            <a:off x="1122941" y="1878920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6902343">
            <a:off x="6734987" y="2472493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5556" y="6245443"/>
            <a:ext cx="7992888" cy="446276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/>
              <a:t>Их </a:t>
            </a:r>
            <a:r>
              <a:rPr lang="ru-RU" sz="2300" b="1" dirty="0"/>
              <a:t>носят во время крестных ходов, как церковные знамена.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12" y="2276872"/>
            <a:ext cx="3996444" cy="2635786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53400738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9976" y="5454985"/>
            <a:ext cx="7124048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В храме имеется еще </a:t>
            </a:r>
            <a:r>
              <a:rPr lang="ru-RU" sz="2400" b="1" dirty="0" err="1">
                <a:solidFill>
                  <a:srgbClr val="C00000"/>
                </a:solidFill>
              </a:rPr>
              <a:t>канунник</a:t>
            </a:r>
            <a:r>
              <a:rPr lang="ru-RU" sz="2400" b="1" dirty="0"/>
              <a:t>, так именуется низенький столик, на котором стоит изображение </a:t>
            </a:r>
            <a:r>
              <a:rPr lang="ru-RU" sz="2400" b="1" dirty="0" smtClean="0"/>
              <a:t>Распятия </a:t>
            </a:r>
            <a:r>
              <a:rPr lang="ru-RU" sz="2400" b="1" dirty="0"/>
              <a:t>и устроена подставка для свечей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981" y="188640"/>
            <a:ext cx="7118038" cy="51677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5326" y="5850735"/>
            <a:ext cx="5613347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Перед </a:t>
            </a:r>
            <a:r>
              <a:rPr lang="ru-RU" sz="2400" b="1" dirty="0" err="1"/>
              <a:t>канунником</a:t>
            </a:r>
            <a:r>
              <a:rPr lang="ru-RU" sz="2400" b="1" dirty="0"/>
              <a:t> служатся </a:t>
            </a:r>
            <a:r>
              <a:rPr lang="ru-RU" sz="2400" b="1" dirty="0">
                <a:solidFill>
                  <a:srgbClr val="C00000"/>
                </a:solidFill>
              </a:rPr>
              <a:t>панихиды</a:t>
            </a:r>
            <a:r>
              <a:rPr lang="ru-RU" sz="2400" b="1" dirty="0"/>
              <a:t>, </a:t>
            </a:r>
            <a:r>
              <a:rPr lang="ru-RU" sz="2400" b="1" dirty="0" smtClean="0"/>
              <a:t>т.е</a:t>
            </a:r>
            <a:r>
              <a:rPr lang="ru-RU" sz="2400" b="1" dirty="0"/>
              <a:t>. заупокойные Богослужения.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734" y="188640"/>
            <a:ext cx="831253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773071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087" y="116632"/>
            <a:ext cx="8295825" cy="55799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49699" y="5846113"/>
            <a:ext cx="6651218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Перед иконами и аналоями стоят подсвечники, на которые верующие ставят свечи. </a:t>
            </a:r>
          </a:p>
        </p:txBody>
      </p:sp>
    </p:spTree>
    <p:extLst>
      <p:ext uri="{BB962C8B-B14F-4D97-AF65-F5344CB8AC3E}">
        <p14:creationId xmlns:p14="http://schemas.microsoft.com/office/powerpoint/2010/main" xmlns="" val="31681463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643" y="119548"/>
            <a:ext cx="8314715" cy="60931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5733256"/>
            <a:ext cx="8208912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Посредине храма, вверху на потолке, висит </a:t>
            </a:r>
            <a:r>
              <a:rPr lang="ru-RU" sz="2400" b="1" dirty="0">
                <a:solidFill>
                  <a:srgbClr val="C00000"/>
                </a:solidFill>
              </a:rPr>
              <a:t>паникадило</a:t>
            </a:r>
            <a:r>
              <a:rPr lang="ru-RU" sz="2400" b="1" dirty="0"/>
              <a:t>, </a:t>
            </a:r>
            <a:r>
              <a:rPr lang="ru-RU" sz="2400" b="1" dirty="0" smtClean="0"/>
              <a:t>т.е</a:t>
            </a:r>
            <a:r>
              <a:rPr lang="ru-RU" sz="2400" b="1" dirty="0"/>
              <a:t>. большой подсвечник со множеством свечей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012" y="119548"/>
            <a:ext cx="8419976" cy="63273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5676" y="5877272"/>
            <a:ext cx="5832648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Паникадило </a:t>
            </a:r>
            <a:r>
              <a:rPr lang="ru-RU" sz="2400" b="1" dirty="0"/>
              <a:t>зажигается в торжественные моменты Богослужения.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299828969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178592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«Закон Божий» </a:t>
            </a:r>
            <a:r>
              <a:rPr lang="ru-RU" b="1" i="1" dirty="0" err="1" smtClean="0"/>
              <a:t>прот</a:t>
            </a:r>
            <a:r>
              <a:rPr lang="ru-RU" b="1" i="1" dirty="0" smtClean="0"/>
              <a:t>. Серафима Слободского в интернете: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285992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Азбука веры </a:t>
            </a:r>
            <a:r>
              <a:rPr lang="ru-RU" dirty="0" smtClean="0"/>
              <a:t>- текст</a:t>
            </a:r>
          </a:p>
          <a:p>
            <a:r>
              <a:rPr lang="en-US" dirty="0" smtClean="0"/>
              <a:t>http://azbyka.ru/dictionary/08/zakon_bozhiy_001-all.shtml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3000372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Телепрограмма «Закон Божий» - </a:t>
            </a:r>
            <a:r>
              <a:rPr lang="ru-RU" dirty="0" smtClean="0"/>
              <a:t>текст, видео</a:t>
            </a:r>
          </a:p>
          <a:p>
            <a:r>
              <a:rPr lang="en-US" dirty="0" smtClean="0"/>
              <a:t>http://zakonbozhiy.ru/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3714752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Православный портал «Предание» - </a:t>
            </a:r>
            <a:r>
              <a:rPr lang="ru-RU" dirty="0" smtClean="0"/>
              <a:t>аудио</a:t>
            </a:r>
          </a:p>
          <a:p>
            <a:r>
              <a:rPr lang="en-US" dirty="0" smtClean="0"/>
              <a:t>http://www.predanie.ru/mp3/Zakon_Bozhii/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285728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Учебник "Закон Божий" протоиерея Серафима Слободского, написанный в 1957 году в далекой эмиграции, стал любимым чтением многих людей современной России, на нем выросло не одно поколение православных христиан.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4429132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«Русский паломник» – православная книга почтой - </a:t>
            </a:r>
            <a:r>
              <a:rPr lang="ru-RU" dirty="0" smtClean="0"/>
              <a:t>купить</a:t>
            </a:r>
          </a:p>
          <a:p>
            <a:r>
              <a:rPr lang="en-US" dirty="0" smtClean="0"/>
              <a:t>http://www.idrp.ru/buy/show_item.php?cat=270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5715016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Презентацию выполнила Рябчук С.М. для сайта:</a:t>
            </a:r>
          </a:p>
          <a:p>
            <a:pPr algn="ctr"/>
            <a:r>
              <a:rPr lang="ru-RU" sz="1600" b="1" dirty="0" smtClean="0"/>
              <a:t>«</a:t>
            </a:r>
            <a:r>
              <a:rPr lang="ru-RU" sz="1600" b="1" dirty="0" err="1" smtClean="0"/>
              <a:t>Светочъ</a:t>
            </a:r>
            <a:r>
              <a:rPr lang="ru-RU" sz="1600" b="1" dirty="0" smtClean="0"/>
              <a:t>. Основы православной веры в презентациях»</a:t>
            </a:r>
          </a:p>
          <a:p>
            <a:pPr algn="ctr"/>
            <a:r>
              <a:rPr lang="en-US" sz="1600" dirty="0" smtClean="0"/>
              <a:t>http://svetoch-opk.ru</a:t>
            </a:r>
            <a:endParaRPr lang="ru-RU" sz="16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052736"/>
            <a:ext cx="4464493" cy="33483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1" y="2178369"/>
            <a:ext cx="3312367" cy="44182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4808733"/>
            <a:ext cx="3312368" cy="138499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так </a:t>
            </a:r>
            <a:r>
              <a:rPr lang="ru-RU" sz="2800" b="1" dirty="0"/>
              <a:t>и </a:t>
            </a:r>
            <a:r>
              <a:rPr lang="ru-RU" sz="2800" b="1" dirty="0" smtClean="0"/>
              <a:t>теперь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алтарь</a:t>
            </a:r>
            <a:r>
              <a:rPr lang="ru-RU" sz="2800" b="1" dirty="0" smtClean="0"/>
              <a:t> </a:t>
            </a:r>
            <a:r>
              <a:rPr lang="ru-RU" sz="2800" b="1" dirty="0"/>
              <a:t>означает – </a:t>
            </a:r>
            <a:r>
              <a:rPr lang="ru-RU" sz="2800" b="1" dirty="0">
                <a:solidFill>
                  <a:srgbClr val="C00000"/>
                </a:solidFill>
              </a:rPr>
              <a:t>Царство Небесное</a:t>
            </a:r>
            <a:r>
              <a:rPr lang="ru-RU" sz="2800" b="1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1580" y="1052736"/>
            <a:ext cx="3096344" cy="95410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Как </a:t>
            </a:r>
            <a:r>
              <a:rPr lang="ru-RU" sz="2800" b="1" dirty="0" smtClean="0">
                <a:solidFill>
                  <a:srgbClr val="0070C0"/>
                </a:solidFill>
              </a:rPr>
              <a:t>Святое </a:t>
            </a:r>
            <a:r>
              <a:rPr lang="ru-RU" sz="2800" b="1" dirty="0">
                <a:solidFill>
                  <a:srgbClr val="0070C0"/>
                </a:solidFill>
              </a:rPr>
              <a:t>святых</a:t>
            </a:r>
            <a:r>
              <a:rPr lang="ru-RU" sz="2800" b="1" dirty="0"/>
              <a:t> тогда означало</a:t>
            </a:r>
            <a:r>
              <a:rPr lang="ru-RU" sz="2800" b="1" dirty="0" smtClean="0"/>
              <a:t>,</a:t>
            </a:r>
            <a:endParaRPr lang="ru-RU" sz="2800" b="1" dirty="0"/>
          </a:p>
        </p:txBody>
      </p:sp>
      <p:pic>
        <p:nvPicPr>
          <p:cNvPr id="7" name="Рисунок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8301941" y="6205572"/>
            <a:ext cx="446625" cy="6005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56961" y="116632"/>
            <a:ext cx="303096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Святое святых</a:t>
            </a:r>
            <a:endParaRPr lang="ru-RU" sz="3200" b="1" dirty="0">
              <a:solidFill>
                <a:srgbClr val="713605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067944" y="436366"/>
            <a:ext cx="100811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358086" y="143978"/>
            <a:ext cx="144616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алтарь</a:t>
            </a:r>
            <a:endParaRPr lang="ru-RU" sz="3200" b="1" dirty="0">
              <a:solidFill>
                <a:srgbClr val="7136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3733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8173" y="116632"/>
            <a:ext cx="782765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13605"/>
                </a:solidFill>
              </a:rPr>
              <a:t>Первосвященник </a:t>
            </a:r>
            <a:r>
              <a:rPr lang="ru-RU" sz="3200" b="1" dirty="0" smtClean="0">
                <a:solidFill>
                  <a:srgbClr val="713605"/>
                </a:solidFill>
              </a:rPr>
              <a:t>был </a:t>
            </a:r>
            <a:r>
              <a:rPr lang="ru-RU" sz="3200" b="1" u="sng" dirty="0">
                <a:solidFill>
                  <a:srgbClr val="713605"/>
                </a:solidFill>
              </a:rPr>
              <a:t>прообразом</a:t>
            </a:r>
            <a:r>
              <a:rPr lang="ru-RU" sz="3200" b="1" dirty="0">
                <a:solidFill>
                  <a:srgbClr val="713605"/>
                </a:solidFill>
              </a:rPr>
              <a:t> Христа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3433" y="1196172"/>
            <a:ext cx="2664296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Грехопадение</a:t>
            </a:r>
            <a:endParaRPr lang="ru-RU" sz="28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603753" y="1452070"/>
            <a:ext cx="10081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971905" y="980728"/>
            <a:ext cx="3456384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Царство Небесное </a:t>
            </a:r>
            <a:r>
              <a:rPr lang="ru-RU" sz="2800" b="1" dirty="0" smtClean="0"/>
              <a:t>закрыто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837" y="2163553"/>
            <a:ext cx="2837916" cy="38590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6001" y="2174075"/>
            <a:ext cx="2666491" cy="384854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79717" y="2537902"/>
            <a:ext cx="2664296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</a:t>
            </a:r>
            <a:r>
              <a:rPr lang="ru-RU" sz="2800" b="1" dirty="0" smtClean="0">
                <a:solidFill>
                  <a:srgbClr val="C00000"/>
                </a:solidFill>
              </a:rPr>
              <a:t>ровь</a:t>
            </a:r>
            <a:r>
              <a:rPr lang="ru-RU" sz="2800" b="1" dirty="0" smtClean="0"/>
              <a:t> </a:t>
            </a:r>
            <a:r>
              <a:rPr lang="ru-RU" sz="2800" b="1" dirty="0"/>
              <a:t>очистительной </a:t>
            </a:r>
            <a:r>
              <a:rPr lang="ru-RU" sz="2800" b="1" dirty="0">
                <a:solidFill>
                  <a:srgbClr val="C00000"/>
                </a:solidFill>
              </a:rPr>
              <a:t>жертвы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600178" y="4194086"/>
            <a:ext cx="11687" cy="64807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004620" y="5038888"/>
            <a:ext cx="3456384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Царство Небесное </a:t>
            </a:r>
            <a:r>
              <a:rPr lang="ru-RU" sz="2800" b="1" dirty="0" smtClean="0"/>
              <a:t>открыто</a:t>
            </a:r>
            <a:endParaRPr lang="ru-RU" sz="2800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3256" y="6290275"/>
            <a:ext cx="459111" cy="314128"/>
          </a:xfrm>
          <a:prstGeom prst="rect">
            <a:avLst/>
          </a:prstGeom>
        </p:spPr>
      </p:pic>
      <p:pic>
        <p:nvPicPr>
          <p:cNvPr id="25" name="Рисунок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8358381" y="6286004"/>
            <a:ext cx="387968" cy="52169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91713" y="4284834"/>
            <a:ext cx="8312472" cy="2462213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В Ветхом Завете во Святое святых никто не мог входить. Только первосвященник мог входить, один раз в год, и то лишь с кровью очистительной жертвы. Ведь Царство Небесное после грехопадения, было закрыто для человека. Первосвященник же был прообразом Христа, и это действие его знаменовало людям, что придет время, когда Христос через пролитие Своей крови, страданиями на кресте, откроет Царство Небесное для всех.</a:t>
            </a:r>
          </a:p>
        </p:txBody>
      </p:sp>
      <p:sp>
        <p:nvSpPr>
          <p:cNvPr id="24" name="Блок-схема: узел суммирования 23"/>
          <p:cNvSpPr/>
          <p:nvPr/>
        </p:nvSpPr>
        <p:spPr>
          <a:xfrm>
            <a:off x="8149569" y="6381328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37184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0" grpId="0" animBg="1"/>
      <p:bldP spid="23" grpId="0" animBg="1"/>
      <p:bldP spid="23" grpId="1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5556" y="4797152"/>
            <a:ext cx="7992888" cy="156966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Вот</a:t>
            </a:r>
            <a:r>
              <a:rPr lang="ru-RU" sz="2400" b="1" dirty="0"/>
              <a:t>, почему, когда Христос умер на кресте, завеса в храме, закрывавшая </a:t>
            </a:r>
            <a:r>
              <a:rPr lang="ru-RU" sz="2400" b="1" dirty="0" smtClean="0"/>
              <a:t>Святое </a:t>
            </a:r>
            <a:r>
              <a:rPr lang="ru-RU" sz="2400" b="1" dirty="0"/>
              <a:t>святых, разорвалась надвое: с этого момента Христос открыл врата Царства Небесного для всех, кто с верою приходит к Нему.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7644" y="260648"/>
            <a:ext cx="6408711" cy="4357924"/>
          </a:xfrm>
          <a:prstGeom prst="rect">
            <a:avLst/>
          </a:prstGeom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236708"/>
            <a:ext cx="438336" cy="582787"/>
          </a:xfrm>
          <a:prstGeom prst="rect">
            <a:avLst/>
          </a:prstGeom>
        </p:spPr>
      </p:pic>
      <p:pic>
        <p:nvPicPr>
          <p:cNvPr id="6" name="Рисунок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8301941" y="6205572"/>
            <a:ext cx="446625" cy="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511515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9" y="116632"/>
            <a:ext cx="230425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Святилище</a:t>
            </a:r>
            <a:endParaRPr lang="ru-RU" sz="3200" b="1" dirty="0">
              <a:solidFill>
                <a:srgbClr val="713605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073363" y="444271"/>
            <a:ext cx="100811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2810" y="926563"/>
            <a:ext cx="3943645" cy="51017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6163543"/>
            <a:ext cx="459111" cy="314128"/>
          </a:xfrm>
          <a:prstGeom prst="rect">
            <a:avLst/>
          </a:prstGeom>
        </p:spPr>
      </p:pic>
      <p:pic>
        <p:nvPicPr>
          <p:cNvPr id="26" name="Рисунок 2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2681" y="169446"/>
            <a:ext cx="392388" cy="52169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199439" y="151883"/>
            <a:ext cx="385606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13605"/>
                </a:solidFill>
              </a:rPr>
              <a:t>с</a:t>
            </a:r>
            <a:r>
              <a:rPr lang="ru-RU" sz="3200" b="1" dirty="0" smtClean="0">
                <a:solidFill>
                  <a:srgbClr val="713605"/>
                </a:solidFill>
              </a:rPr>
              <a:t>редняя часть храма</a:t>
            </a:r>
            <a:endParaRPr lang="ru-RU" sz="3200" b="1" dirty="0">
              <a:solidFill>
                <a:srgbClr val="71360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692" y="2087576"/>
            <a:ext cx="4154308" cy="32403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87624" y="1007456"/>
            <a:ext cx="2363888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Только священники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87771" y="1007456"/>
            <a:ext cx="3456384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Все верующие христиане</a:t>
            </a:r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02477" y="4796351"/>
            <a:ext cx="7796789" cy="1785104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Святилищу соответствует, в нашем православном храме средняя часть храма. В Святилище ветхозаветного храма никто из народа не имел право входить, кроме священников. В нашем же храме стоят все верующие христиане, потому что теперь ни для кого не закрыто Царство Божие. </a:t>
            </a:r>
          </a:p>
        </p:txBody>
      </p:sp>
      <p:sp>
        <p:nvSpPr>
          <p:cNvPr id="24" name="Блок-схема: узел суммирования 23"/>
          <p:cNvSpPr/>
          <p:nvPr/>
        </p:nvSpPr>
        <p:spPr>
          <a:xfrm>
            <a:off x="7767471" y="6205673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8301941" y="6205572"/>
            <a:ext cx="446625" cy="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652876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9712" y="102635"/>
            <a:ext cx="123683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Двор</a:t>
            </a:r>
            <a:endParaRPr lang="ru-RU" sz="3200" b="1" dirty="0">
              <a:solidFill>
                <a:srgbClr val="713605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347864" y="444271"/>
            <a:ext cx="100811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732811" y="92587"/>
            <a:ext cx="192742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притвор</a:t>
            </a:r>
            <a:endParaRPr lang="ru-RU" sz="3200" b="1" dirty="0">
              <a:solidFill>
                <a:srgbClr val="713605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346" y="790299"/>
            <a:ext cx="4479564" cy="33383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9202" y="3483016"/>
            <a:ext cx="4683542" cy="32218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6134767"/>
            <a:ext cx="459111" cy="3141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7581" y="1484784"/>
            <a:ext cx="4762491" cy="4154984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Двору ветхозаветного храма, где находился весь народ, соответствует в православном храме притвор, теперь существенного значения не имеющий. Раньше здесь стояли оглашенные, которые, готовясь стать христианами, еще не сподобились Таинства Крещения. Теперь же иногда тяжело согрешивших и отступивших от Церкви временно посылают стоять в притворе, для исправления. </a:t>
            </a:r>
          </a:p>
        </p:txBody>
      </p:sp>
      <p:sp>
        <p:nvSpPr>
          <p:cNvPr id="11" name="Блок-схема: узел суммирования 10"/>
          <p:cNvSpPr/>
          <p:nvPr/>
        </p:nvSpPr>
        <p:spPr>
          <a:xfrm>
            <a:off x="4693894" y="5229200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9059" y="102635"/>
            <a:ext cx="392388" cy="521697"/>
          </a:xfrm>
          <a:prstGeom prst="rect">
            <a:avLst/>
          </a:prstGeom>
        </p:spPr>
      </p:pic>
      <p:pic>
        <p:nvPicPr>
          <p:cNvPr id="13" name="Рисунок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2993232" y="5991545"/>
            <a:ext cx="446625" cy="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434649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1566</Words>
  <Application>Microsoft Office PowerPoint</Application>
  <PresentationFormat>Экран (4:3)</PresentationFormat>
  <Paragraphs>202</Paragraphs>
  <Slides>44</Slides>
  <Notes>43</Notes>
  <HiddenSlides>20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атто</cp:lastModifiedBy>
  <cp:revision>203</cp:revision>
  <dcterms:created xsi:type="dcterms:W3CDTF">2013-08-15T09:29:33Z</dcterms:created>
  <dcterms:modified xsi:type="dcterms:W3CDTF">2013-11-02T08:59:59Z</dcterms:modified>
</cp:coreProperties>
</file>