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77" r:id="rId4"/>
    <p:sldId id="278" r:id="rId5"/>
    <p:sldId id="279" r:id="rId6"/>
    <p:sldId id="280" r:id="rId7"/>
    <p:sldId id="300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302" r:id="rId17"/>
    <p:sldId id="303" r:id="rId18"/>
    <p:sldId id="305" r:id="rId19"/>
    <p:sldId id="306" r:id="rId20"/>
    <p:sldId id="307" r:id="rId21"/>
    <p:sldId id="309" r:id="rId22"/>
    <p:sldId id="290" r:id="rId23"/>
    <p:sldId id="310" r:id="rId24"/>
    <p:sldId id="292" r:id="rId25"/>
    <p:sldId id="293" r:id="rId26"/>
    <p:sldId id="311" r:id="rId27"/>
    <p:sldId id="294" r:id="rId28"/>
    <p:sldId id="313" r:id="rId29"/>
    <p:sldId id="295" r:id="rId30"/>
    <p:sldId id="298" r:id="rId31"/>
    <p:sldId id="299" r:id="rId32"/>
    <p:sldId id="26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793E-C688-40F4-AD47-1444CF993F0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B6DDA-6903-46A1-8A2D-754244E92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94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0D3A-8CAE-4E92-934B-42AF0B69965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Переход на скрытые слайды с пояснениями по щелчку на названиях предметов.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кнопке «книга» на слайде появляется текстовое пояснение, исчезает по щелчку на кнопке «стоп».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0D3A-8CAE-4E92-934B-42AF0B69965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Переход на скрытые слайды с пояснениями по щелчку на названиях предметов.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Лебедев К.В. Проповедь Иисуса Христа.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0200-1981-42BD-AEA8-F2E248BFAA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45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.jpeg"/><Relationship Id="rId7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16.xml"/><Relationship Id="rId10" Type="http://schemas.openxmlformats.org/officeDocument/2006/relationships/slide" Target="slide19.xml"/><Relationship Id="rId4" Type="http://schemas.openxmlformats.org/officeDocument/2006/relationships/image" Target="../media/image28.jpeg"/><Relationship Id="rId9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9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15.xml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15.xml"/><Relationship Id="rId10" Type="http://schemas.openxmlformats.org/officeDocument/2006/relationships/slide" Target="slide23.xml"/><Relationship Id="rId4" Type="http://schemas.openxmlformats.org/officeDocument/2006/relationships/image" Target="../media/image40.jpeg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9.pn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slide" Target="slide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6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8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slide" Target="slide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3.jpeg"/><Relationship Id="rId7" Type="http://schemas.openxmlformats.org/officeDocument/2006/relationships/image" Target="../media/image62.jpeg"/><Relationship Id="rId12" Type="http://schemas.openxmlformats.org/officeDocument/2006/relationships/slide" Target="slide3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9.png"/><Relationship Id="rId5" Type="http://schemas.openxmlformats.org/officeDocument/2006/relationships/image" Target="../media/image60.jpeg"/><Relationship Id="rId10" Type="http://schemas.openxmlformats.org/officeDocument/2006/relationships/slide" Target="slide25.xml"/><Relationship Id="rId4" Type="http://schemas.openxmlformats.org/officeDocument/2006/relationships/image" Target="../media/image59.jpe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jpe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image" Target="../media/image10.jpe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1670" y="7200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Закон Божий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Для семьи и школы</a:t>
            </a: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 многими иллюстрациями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Составил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Протоиерей Серафим Слободской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78645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СТК «</a:t>
            </a:r>
            <a:r>
              <a:rPr lang="ru-RU" sz="1600" dirty="0" err="1" smtClean="0"/>
              <a:t>Светочъ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</p:cSld>
  <p:clrMapOvr>
    <a:masterClrMapping/>
  </p:clrMapOvr>
  <p:transition spd="med">
    <p:split orient="vert"/>
    <p:sndAc>
      <p:stSnd>
        <p:snd r:embed="rId2" name="Благовест русский Север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5749805"/>
            <a:ext cx="5852589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Крест</a:t>
            </a:r>
            <a:r>
              <a:rPr lang="ru-RU" sz="2400" b="1" dirty="0"/>
              <a:t>, это – меч Божий, которым Господь победил </a:t>
            </a:r>
            <a:r>
              <a:rPr lang="ru-RU" sz="2400" b="1" dirty="0" err="1"/>
              <a:t>диавола</a:t>
            </a:r>
            <a:r>
              <a:rPr lang="ru-RU" sz="2400" b="1" dirty="0"/>
              <a:t> и смерть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165304"/>
            <a:ext cx="392388" cy="521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60490"/>
            <a:ext cx="3468353" cy="476693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271" y="189763"/>
            <a:ext cx="4158797" cy="53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76193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8669" y="4557095"/>
            <a:ext cx="5647507" cy="1938992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Дарохранительницей</a:t>
            </a:r>
            <a:r>
              <a:rPr lang="ru-RU" sz="2400" b="1" dirty="0"/>
              <a:t> называется ковчег (ящик), в котором хранятся Святые Дары на случай причащения больных. Обычно дарохранительница делается в виде маленькой церкви.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6366586" cy="4248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582" y="244575"/>
            <a:ext cx="2221407" cy="592072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165304"/>
            <a:ext cx="392388" cy="5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920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1650" y="5301208"/>
            <a:ext cx="6860701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Дароносицей</a:t>
            </a:r>
            <a:r>
              <a:rPr lang="ru-RU" sz="2400" b="1" dirty="0"/>
              <a:t> называется маленький ковчежец (ящичек), в котором священник носит Святые Дары для причащения больных на дому.</a:t>
            </a: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165304"/>
            <a:ext cx="392388" cy="521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174368"/>
            <a:ext cx="3895573" cy="5017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458" y="156753"/>
            <a:ext cx="2609180" cy="262417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7654" y="2533203"/>
            <a:ext cx="2168917" cy="251167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Стрелка вниз 7"/>
          <p:cNvSpPr/>
          <p:nvPr/>
        </p:nvSpPr>
        <p:spPr>
          <a:xfrm rot="11747973">
            <a:off x="2343321" y="3808459"/>
            <a:ext cx="288032" cy="104783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302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80000"/>
                    </a14:imgEffect>
                    <a14:imgEffect>
                      <a14:brightnessContrast bright="1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49" t="6793" r="11208"/>
          <a:stretch/>
        </p:blipFill>
        <p:spPr>
          <a:xfrm>
            <a:off x="2416489" y="188640"/>
            <a:ext cx="6240026" cy="56846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1644" y="552658"/>
            <a:ext cx="3448015" cy="33963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570" y="5119255"/>
            <a:ext cx="8300861" cy="150810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300" b="1" dirty="0"/>
              <a:t>За престолом стоит </a:t>
            </a:r>
            <a:r>
              <a:rPr lang="ru-RU" sz="2300" b="1" dirty="0" err="1">
                <a:solidFill>
                  <a:srgbClr val="C00000"/>
                </a:solidFill>
              </a:rPr>
              <a:t>семисвечник</a:t>
            </a:r>
            <a:r>
              <a:rPr lang="ru-RU" sz="2300" b="1" dirty="0"/>
              <a:t>, то есть подсвечник с семью лампадами, а за ним </a:t>
            </a:r>
            <a:r>
              <a:rPr lang="ru-RU" sz="2300" b="1" dirty="0">
                <a:solidFill>
                  <a:srgbClr val="C00000"/>
                </a:solidFill>
              </a:rPr>
              <a:t>запрестольный крест</a:t>
            </a:r>
            <a:r>
              <a:rPr lang="ru-RU" sz="2300" b="1" dirty="0"/>
              <a:t>. Место за престолом у самой восточной стены алтаря называется </a:t>
            </a:r>
            <a:r>
              <a:rPr lang="ru-RU" sz="2300" b="1" dirty="0">
                <a:solidFill>
                  <a:srgbClr val="C00000"/>
                </a:solidFill>
              </a:rPr>
              <a:t>горним</a:t>
            </a:r>
            <a:r>
              <a:rPr lang="ru-RU" sz="2300" b="1" dirty="0"/>
              <a:t> (высоким) местом; оно обычно делается возвышенным.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9128" y="1199065"/>
            <a:ext cx="160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Семисвечник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998" y="803065"/>
            <a:ext cx="160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Горнее место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99128" y="2351065"/>
            <a:ext cx="160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Престол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63128" y="3035065"/>
            <a:ext cx="160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Царские врата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20812775">
            <a:off x="5560526" y="1618349"/>
            <a:ext cx="144000" cy="901041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89659" y="1172189"/>
            <a:ext cx="1838478" cy="4308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err="1" smtClean="0"/>
              <a:t>Семисвечник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0829" y="477833"/>
            <a:ext cx="2798565" cy="4308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Запрестольный крест</a:t>
            </a:r>
            <a:endParaRPr lang="ru-RU" sz="2200" dirty="0"/>
          </a:p>
        </p:txBody>
      </p:sp>
      <p:sp>
        <p:nvSpPr>
          <p:cNvPr id="15" name="Стрелка вниз 14"/>
          <p:cNvSpPr/>
          <p:nvPr/>
        </p:nvSpPr>
        <p:spPr>
          <a:xfrm rot="20812775">
            <a:off x="6093744" y="879482"/>
            <a:ext cx="144000" cy="987937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16216" y="837332"/>
            <a:ext cx="1967745" cy="4308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Горнее место</a:t>
            </a:r>
            <a:endParaRPr lang="ru-RU" sz="2200" dirty="0"/>
          </a:p>
        </p:txBody>
      </p:sp>
      <p:sp>
        <p:nvSpPr>
          <p:cNvPr id="17" name="Стрелка вниз 16"/>
          <p:cNvSpPr/>
          <p:nvPr/>
        </p:nvSpPr>
        <p:spPr>
          <a:xfrm rot="194138">
            <a:off x="7263078" y="1329312"/>
            <a:ext cx="144000" cy="987937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9647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960" y="133701"/>
            <a:ext cx="5935357" cy="4809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3426" y="813916"/>
            <a:ext cx="3091049" cy="3213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593" y="5013176"/>
            <a:ext cx="7868813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Налево от престола, в северной части алтаря, стоит другой небольшой стол, украшенный также со всех сторон одеждою. Этот стол называется </a:t>
            </a:r>
            <a:r>
              <a:rPr lang="ru-RU" sz="2400" b="1" dirty="0">
                <a:solidFill>
                  <a:srgbClr val="C00000"/>
                </a:solidFill>
              </a:rPr>
              <a:t>жертвенником</a:t>
            </a:r>
            <a:r>
              <a:rPr lang="ru-RU" sz="2400" b="1" dirty="0"/>
              <a:t>. На нем приготовляются </a:t>
            </a:r>
            <a:r>
              <a:rPr lang="ru-RU" sz="2400" b="1" dirty="0" smtClean="0"/>
              <a:t>Дары </a:t>
            </a:r>
            <a:r>
              <a:rPr lang="ru-RU" sz="2400" b="1" dirty="0"/>
              <a:t>для </a:t>
            </a:r>
            <a:r>
              <a:rPr lang="ru-RU" sz="2400" b="1" dirty="0" smtClean="0"/>
              <a:t>Таинства </a:t>
            </a:r>
            <a:r>
              <a:rPr lang="ru-RU" sz="2400" b="1" dirty="0"/>
              <a:t>П</a:t>
            </a:r>
            <a:r>
              <a:rPr lang="ru-RU" sz="2400" b="1" dirty="0" smtClean="0"/>
              <a:t>ричащения</a:t>
            </a:r>
            <a:r>
              <a:rPr lang="ru-RU" sz="24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1814" y="2566692"/>
            <a:ext cx="160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Престол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621672">
            <a:off x="254745" y="1790598"/>
            <a:ext cx="160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Жертвенник</a:t>
            </a:r>
            <a:endParaRPr lang="ru-RU" dirty="0"/>
          </a:p>
        </p:txBody>
      </p:sp>
      <p:sp>
        <p:nvSpPr>
          <p:cNvPr id="4" name="Счетверенная стрелка 3"/>
          <p:cNvSpPr/>
          <p:nvPr/>
        </p:nvSpPr>
        <p:spPr>
          <a:xfrm>
            <a:off x="1498267" y="410796"/>
            <a:ext cx="612000" cy="612000"/>
          </a:xfrm>
          <a:prstGeom prst="quadArrow">
            <a:avLst>
              <a:gd name="adj1" fmla="val 9884"/>
              <a:gd name="adj2" fmla="val 11743"/>
              <a:gd name="adj3" fmla="val 382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28256" y="485963"/>
            <a:ext cx="37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10267" y="485962"/>
            <a:ext cx="37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Ю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9261" y="37120"/>
            <a:ext cx="37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28868" y="933630"/>
            <a:ext cx="37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70420" y="3933056"/>
            <a:ext cx="1701579" cy="4308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Жертвенник</a:t>
            </a:r>
            <a:endParaRPr lang="ru-RU" sz="2200" dirty="0"/>
          </a:p>
        </p:txBody>
      </p:sp>
      <p:sp>
        <p:nvSpPr>
          <p:cNvPr id="13" name="Стрелка вниз 12"/>
          <p:cNvSpPr/>
          <p:nvPr/>
        </p:nvSpPr>
        <p:spPr>
          <a:xfrm rot="12544141">
            <a:off x="3334321" y="3503975"/>
            <a:ext cx="216000" cy="50221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74476" y="4486991"/>
            <a:ext cx="1197523" cy="43088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Престол</a:t>
            </a:r>
            <a:endParaRPr lang="ru-RU" sz="2200" dirty="0"/>
          </a:p>
        </p:txBody>
      </p:sp>
      <p:sp>
        <p:nvSpPr>
          <p:cNvPr id="16" name="Стрелка вниз 15"/>
          <p:cNvSpPr/>
          <p:nvPr/>
        </p:nvSpPr>
        <p:spPr>
          <a:xfrm rot="14954475">
            <a:off x="4668753" y="4328923"/>
            <a:ext cx="216000" cy="50221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4405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23760" y="188640"/>
            <a:ext cx="6496480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жертвеннике находятся священные сосуды со всеми принадлежностями к </a:t>
            </a:r>
            <a:r>
              <a:rPr lang="ru-RU" sz="2400" b="1" dirty="0" smtClean="0"/>
              <a:t>ним: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589" y="5805264"/>
            <a:ext cx="7940821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Ко всем этим священным предметам никому нельзя прикасаться, кроме епископов, священников и диаконов.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10" y="1161222"/>
            <a:ext cx="7940180" cy="4535555"/>
          </a:xfrm>
          <a:prstGeom prst="rect">
            <a:avLst/>
          </a:prstGeom>
        </p:spPr>
      </p:pic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6912426" y="2087411"/>
            <a:ext cx="1231634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Потир</a:t>
            </a:r>
            <a:endParaRPr lang="ru-RU" sz="2800" b="1" dirty="0"/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6266864" y="1956557"/>
            <a:ext cx="216000" cy="988681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539553" y="2412665"/>
            <a:ext cx="1591674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Покровы</a:t>
            </a:r>
            <a:endParaRPr lang="ru-RU" sz="2800" b="1" dirty="0"/>
          </a:p>
        </p:txBody>
      </p:sp>
      <p:sp>
        <p:nvSpPr>
          <p:cNvPr id="10" name="Стрелка вниз 9"/>
          <p:cNvSpPr/>
          <p:nvPr/>
        </p:nvSpPr>
        <p:spPr>
          <a:xfrm rot="19357155">
            <a:off x="1486140" y="2824368"/>
            <a:ext cx="216000" cy="819257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2483768" y="1746394"/>
            <a:ext cx="1663682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Звездица</a:t>
            </a:r>
            <a:endParaRPr lang="ru-RU" sz="2800" b="1" dirty="0"/>
          </a:p>
        </p:txBody>
      </p:sp>
      <p:sp>
        <p:nvSpPr>
          <p:cNvPr id="12" name="Стрелка вниз 11"/>
          <p:cNvSpPr/>
          <p:nvPr/>
        </p:nvSpPr>
        <p:spPr>
          <a:xfrm rot="19807109">
            <a:off x="4260295" y="2149818"/>
            <a:ext cx="216000" cy="1048913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8" action="ppaction://hlinksldjump"/>
          </p:cNvPr>
          <p:cNvSpPr/>
          <p:nvPr/>
        </p:nvSpPr>
        <p:spPr>
          <a:xfrm>
            <a:off x="2339752" y="4261624"/>
            <a:ext cx="1303642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Дискос</a:t>
            </a:r>
            <a:endParaRPr lang="ru-RU" sz="2800" b="1" dirty="0"/>
          </a:p>
        </p:txBody>
      </p:sp>
      <p:sp>
        <p:nvSpPr>
          <p:cNvPr id="14" name="Стрелка вниз 13"/>
          <p:cNvSpPr/>
          <p:nvPr/>
        </p:nvSpPr>
        <p:spPr>
          <a:xfrm rot="13293825">
            <a:off x="3372039" y="3741383"/>
            <a:ext cx="216000" cy="7318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9" action="ppaction://hlinksldjump"/>
          </p:cNvPr>
          <p:cNvSpPr/>
          <p:nvPr/>
        </p:nvSpPr>
        <p:spPr>
          <a:xfrm>
            <a:off x="6912426" y="3188936"/>
            <a:ext cx="1365222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Лжица</a:t>
            </a:r>
            <a:endParaRPr lang="ru-RU" sz="2800" b="1" dirty="0"/>
          </a:p>
        </p:txBody>
      </p:sp>
      <p:sp>
        <p:nvSpPr>
          <p:cNvPr id="16" name="Стрелка вниз 15"/>
          <p:cNvSpPr/>
          <p:nvPr/>
        </p:nvSpPr>
        <p:spPr>
          <a:xfrm rot="3377977">
            <a:off x="7169350" y="3529090"/>
            <a:ext cx="216000" cy="733215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0" action="ppaction://hlinksldjump"/>
          </p:cNvPr>
          <p:cNvSpPr/>
          <p:nvPr/>
        </p:nvSpPr>
        <p:spPr>
          <a:xfrm>
            <a:off x="5219474" y="4791550"/>
            <a:ext cx="1187049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Копие</a:t>
            </a:r>
            <a:endParaRPr lang="ru-RU" sz="2800" b="1" dirty="0"/>
          </a:p>
        </p:txBody>
      </p:sp>
      <p:sp>
        <p:nvSpPr>
          <p:cNvPr id="18" name="Стрелка вниз 17"/>
          <p:cNvSpPr/>
          <p:nvPr/>
        </p:nvSpPr>
        <p:spPr>
          <a:xfrm rot="13293825">
            <a:off x="5974932" y="4252535"/>
            <a:ext cx="216000" cy="7318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04893" y="1161222"/>
            <a:ext cx="2516010" cy="70788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Губка </a:t>
            </a:r>
            <a:r>
              <a:rPr lang="ru-RU" sz="2000" b="1" dirty="0"/>
              <a:t>или </a:t>
            </a:r>
            <a:r>
              <a:rPr lang="ru-RU" sz="2000" b="1" dirty="0">
                <a:solidFill>
                  <a:srgbClr val="C00000"/>
                </a:solidFill>
              </a:rPr>
              <a:t>плат</a:t>
            </a:r>
            <a:r>
              <a:rPr lang="ru-RU" sz="2000" b="1" dirty="0"/>
              <a:t> – для вытирания сосудов. </a:t>
            </a:r>
          </a:p>
        </p:txBody>
      </p:sp>
      <p:sp>
        <p:nvSpPr>
          <p:cNvPr id="20" name="Стрелка вниз 19"/>
          <p:cNvSpPr/>
          <p:nvPr/>
        </p:nvSpPr>
        <p:spPr>
          <a:xfrm rot="3377977">
            <a:off x="5974932" y="1387170"/>
            <a:ext cx="216000" cy="50434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0181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0641"/>
            <a:ext cx="8208912" cy="54672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78075" y="0"/>
            <a:ext cx="5697416" cy="5848141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5583111"/>
            <a:ext cx="392388" cy="521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5596" y="5749805"/>
            <a:ext cx="727280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Святую Чашу</a:t>
            </a:r>
            <a:r>
              <a:rPr lang="ru-RU" sz="2400" b="1" dirty="0" smtClean="0"/>
              <a:t>, </a:t>
            </a:r>
            <a:r>
              <a:rPr lang="ru-RU" sz="2400" b="1" dirty="0"/>
              <a:t>или </a:t>
            </a:r>
            <a:r>
              <a:rPr lang="ru-RU" sz="2400" b="1" dirty="0" smtClean="0">
                <a:solidFill>
                  <a:srgbClr val="C00000"/>
                </a:solidFill>
              </a:rPr>
              <a:t>потир</a:t>
            </a:r>
            <a:r>
              <a:rPr lang="ru-RU" sz="2400" b="1" dirty="0"/>
              <a:t> </a:t>
            </a:r>
            <a:r>
              <a:rPr lang="ru-RU" sz="2400" b="1" dirty="0" smtClean="0"/>
              <a:t>вливается </a:t>
            </a:r>
            <a:r>
              <a:rPr lang="ru-RU" sz="2400" b="1" dirty="0"/>
              <a:t>вино с водою, </a:t>
            </a:r>
            <a:r>
              <a:rPr lang="ru-RU" sz="2400" b="1" dirty="0" err="1"/>
              <a:t>прелагаемое</a:t>
            </a:r>
            <a:r>
              <a:rPr lang="ru-RU" sz="2400" b="1" dirty="0"/>
              <a:t> потом, за Литургией, в Кровь Христову. </a:t>
            </a:r>
          </a:p>
        </p:txBody>
      </p:sp>
    </p:spTree>
    <p:extLst>
      <p:ext uri="{BB962C8B-B14F-4D97-AF65-F5344CB8AC3E}">
        <p14:creationId xmlns:p14="http://schemas.microsoft.com/office/powerpoint/2010/main" xmlns="" val="4549283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165304"/>
            <a:ext cx="392388" cy="521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5458675"/>
            <a:ext cx="7524836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Дискос – небольшое круглое блюдо на подставке. На нем полагается хлеб для освящения на Божественной Литургии, для </a:t>
            </a:r>
            <a:r>
              <a:rPr lang="ru-RU" sz="2400" b="1" dirty="0" err="1"/>
              <a:t>преложения</a:t>
            </a:r>
            <a:r>
              <a:rPr lang="ru-RU" sz="2400" b="1" dirty="0"/>
              <a:t> его в Тело Христово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05646" y="116632"/>
            <a:ext cx="693270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Дискос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знаменует собою одновременно и </a:t>
            </a:r>
            <a:r>
              <a:rPr lang="ru-RU" sz="2800" b="1" dirty="0">
                <a:solidFill>
                  <a:srgbClr val="C00000"/>
                </a:solidFill>
              </a:rPr>
              <a:t>ясли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sz="2800" b="1" dirty="0">
                <a:solidFill>
                  <a:srgbClr val="C00000"/>
                </a:solidFill>
              </a:rPr>
              <a:t>гроб </a:t>
            </a:r>
            <a:r>
              <a:rPr lang="ru-RU" sz="2800" b="1" dirty="0" smtClean="0">
                <a:solidFill>
                  <a:srgbClr val="C00000"/>
                </a:solidFill>
              </a:rPr>
              <a:t>Спасителя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127676"/>
            <a:ext cx="5706421" cy="4213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1404837"/>
            <a:ext cx="3216351" cy="367931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4437" y="1403801"/>
            <a:ext cx="3078943" cy="353011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07651113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19"/>
            <a:ext cx="9144000" cy="68397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5646" y="116632"/>
            <a:ext cx="693270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Звездица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знаменует собою звезду, явившуюся при рождении Спасителя</a:t>
            </a: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6226101"/>
            <a:ext cx="392388" cy="5216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090" y="6329885"/>
            <a:ext cx="459111" cy="3141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3936" y="4547969"/>
            <a:ext cx="8116128" cy="1938992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Звездица</a:t>
            </a:r>
            <a:r>
              <a:rPr lang="ru-RU" sz="2400" b="1" dirty="0"/>
              <a:t>, состоящая из двух металлических небольших дуг, соединенных посредине винтом так, чтобы их можно было или вместе сложить или раздвинуть крестообразно. Она ставится на дискосе для того, чтобы покров не прикасался к вынутым из просфор частицам.</a:t>
            </a:r>
          </a:p>
        </p:txBody>
      </p:sp>
      <p:sp>
        <p:nvSpPr>
          <p:cNvPr id="12" name="Блок-схема: узел суммирования 11"/>
          <p:cNvSpPr/>
          <p:nvPr/>
        </p:nvSpPr>
        <p:spPr>
          <a:xfrm>
            <a:off x="8120901" y="6082085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8984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49486" y="1070738"/>
            <a:ext cx="1436914" cy="4340459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165304"/>
            <a:ext cx="392388" cy="521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5646" y="116632"/>
            <a:ext cx="693270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Копие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знаменует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то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копие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которым воин пронзил ребра Христу Спасителю на Кресте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6047" y="4214680"/>
            <a:ext cx="3045154" cy="2393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37850"/>
            <a:ext cx="3930376" cy="38483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830" y="1268760"/>
            <a:ext cx="3913632" cy="283464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506191" y="5373216"/>
            <a:ext cx="4283657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Копие</a:t>
            </a:r>
            <a:r>
              <a:rPr lang="ru-RU" sz="2400" b="1" dirty="0"/>
              <a:t> - нож, похожий на копье, для вынимания агнца и частиц из просфор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538633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772" y="148478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Устройство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алтаря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2297" y="0"/>
            <a:ext cx="9188595" cy="6858000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165304"/>
            <a:ext cx="392388" cy="521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5595155"/>
            <a:ext cx="4968551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</a:rPr>
              <a:t>Лжица</a:t>
            </a:r>
            <a:r>
              <a:rPr lang="ru-RU" sz="2400" b="1" dirty="0"/>
              <a:t> – ложечка, употребляемая для причащения верующих. </a:t>
            </a:r>
          </a:p>
        </p:txBody>
      </p:sp>
    </p:spTree>
    <p:extLst>
      <p:ext uri="{BB962C8B-B14F-4D97-AF65-F5344CB8AC3E}">
        <p14:creationId xmlns:p14="http://schemas.microsoft.com/office/powerpoint/2010/main" xmlns="" val="27161541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8202" y="2736303"/>
            <a:ext cx="5267596" cy="3950697"/>
          </a:xfrm>
          <a:prstGeom prst="rect">
            <a:avLst/>
          </a:prstGeom>
        </p:spPr>
      </p:pic>
      <p:pic>
        <p:nvPicPr>
          <p:cNvPr id="4" name="Рисунок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165304"/>
            <a:ext cx="392388" cy="5216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03" y="267207"/>
            <a:ext cx="3015742" cy="344982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67207"/>
            <a:ext cx="2815110" cy="3227621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scene3d>
            <a:camera prst="perspectiveHeroicExtremeLeftFacing"/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2843808" y="116632"/>
            <a:ext cx="3456384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Покровы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изображают пелены, которыми Иисус Христос был повит при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рождении и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Его погребальные пелены (плащаницу)</a:t>
            </a:r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509348" y="5903694"/>
            <a:ext cx="1902412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Покровцы</a:t>
            </a:r>
            <a:endParaRPr lang="ru-RU" sz="2800" b="1" dirty="0"/>
          </a:p>
        </p:txBody>
      </p:sp>
      <p:sp>
        <p:nvSpPr>
          <p:cNvPr id="13" name="Стрелка вниз 12"/>
          <p:cNvSpPr/>
          <p:nvPr/>
        </p:nvSpPr>
        <p:spPr>
          <a:xfrm rot="14269324">
            <a:off x="1867870" y="5261405"/>
            <a:ext cx="288000" cy="819257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0" action="ppaction://hlinksldjump"/>
          </p:cNvPr>
          <p:cNvSpPr/>
          <p:nvPr/>
        </p:nvSpPr>
        <p:spPr>
          <a:xfrm>
            <a:off x="7205798" y="5069394"/>
            <a:ext cx="1395480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Возд</a:t>
            </a:r>
            <a:r>
              <a:rPr lang="en-US" sz="2800" b="1" dirty="0" smtClean="0"/>
              <a:t>ỳ</a:t>
            </a:r>
            <a:r>
              <a:rPr lang="ru-RU" sz="2800" b="1" dirty="0" smtClean="0"/>
              <a:t>х</a:t>
            </a:r>
            <a:endParaRPr lang="ru-RU" sz="2800" b="1" dirty="0"/>
          </a:p>
        </p:txBody>
      </p:sp>
      <p:sp>
        <p:nvSpPr>
          <p:cNvPr id="14" name="Стрелка вниз 13"/>
          <p:cNvSpPr/>
          <p:nvPr/>
        </p:nvSpPr>
        <p:spPr>
          <a:xfrm rot="7048369">
            <a:off x="6989864" y="4473312"/>
            <a:ext cx="288000" cy="819257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9943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7604" y="5805264"/>
            <a:ext cx="712879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Малые покровы, которыми покрываются отдельно чаша и дискос, так и называются </a:t>
            </a:r>
            <a:r>
              <a:rPr lang="ru-RU" sz="2400" b="1" dirty="0" err="1">
                <a:solidFill>
                  <a:srgbClr val="C00000"/>
                </a:solidFill>
              </a:rPr>
              <a:t>покровцами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165304"/>
            <a:ext cx="392388" cy="521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690" y="3601485"/>
            <a:ext cx="4236742" cy="2118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48" y="188640"/>
            <a:ext cx="5077968" cy="381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53" y="188640"/>
            <a:ext cx="3621399" cy="54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2896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48414" y="1033259"/>
            <a:ext cx="3928532" cy="2383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9861" y="188640"/>
            <a:ext cx="5835288" cy="3102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893847"/>
            <a:ext cx="3821453" cy="33715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4197" y="3429000"/>
            <a:ext cx="4032448" cy="304698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Большой покров</a:t>
            </a:r>
            <a:r>
              <a:rPr lang="ru-RU" sz="2400" b="1" dirty="0"/>
              <a:t>, покрывающий и чашу и дискос вместе, называется </a:t>
            </a:r>
            <a:r>
              <a:rPr lang="ru-RU" sz="2400" b="1" dirty="0">
                <a:solidFill>
                  <a:srgbClr val="C00000"/>
                </a:solidFill>
              </a:rPr>
              <a:t>воздухом</a:t>
            </a:r>
            <a:r>
              <a:rPr lang="ru-RU" sz="2400" b="1" dirty="0"/>
              <a:t>, знаменуя собою то воздушное пространство, в котором явилась звезда, приведшая волхвов к яслям Спасителя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215139"/>
            <a:ext cx="392388" cy="521697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7858495" y="6321430"/>
            <a:ext cx="370239" cy="4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9090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554" y="116633"/>
            <a:ext cx="3076754" cy="4402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8593" y="4725144"/>
            <a:ext cx="7606815" cy="1938992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жертвеннике еще находятся </a:t>
            </a:r>
            <a:r>
              <a:rPr lang="ru-RU" sz="2400" b="1" dirty="0" smtClean="0"/>
              <a:t>ковш (кувшин), </a:t>
            </a:r>
            <a:r>
              <a:rPr lang="ru-RU" sz="2400" b="1" dirty="0"/>
              <a:t>в котором подается, вначале проскомидии, вино с водою для вливания в </a:t>
            </a:r>
            <a:r>
              <a:rPr lang="ru-RU" sz="2400" b="1" dirty="0" smtClean="0"/>
              <a:t>Святую </a:t>
            </a:r>
            <a:r>
              <a:rPr lang="ru-RU" sz="2400" b="1" dirty="0"/>
              <a:t>чашу; потом, перед </a:t>
            </a:r>
            <a:r>
              <a:rPr lang="ru-RU" sz="2400" b="1" dirty="0" smtClean="0"/>
              <a:t>Причастием</a:t>
            </a:r>
            <a:r>
              <a:rPr lang="ru-RU" sz="2400" b="1" dirty="0"/>
              <a:t>, в нем подается </a:t>
            </a:r>
            <a:r>
              <a:rPr lang="ru-RU" sz="2400" b="1" dirty="0">
                <a:solidFill>
                  <a:srgbClr val="C00000"/>
                </a:solidFill>
              </a:rPr>
              <a:t>теплота</a:t>
            </a:r>
            <a:r>
              <a:rPr lang="ru-RU" sz="2400" b="1" dirty="0"/>
              <a:t> (горячая вода), и в нем же выносится </a:t>
            </a:r>
            <a:r>
              <a:rPr lang="ru-RU" sz="2400" b="1" dirty="0">
                <a:solidFill>
                  <a:srgbClr val="C00000"/>
                </a:solidFill>
              </a:rPr>
              <a:t>запивка</a:t>
            </a:r>
            <a:r>
              <a:rPr lang="ru-RU" sz="2400" b="1" dirty="0"/>
              <a:t> после </a:t>
            </a:r>
            <a:r>
              <a:rPr lang="ru-RU" sz="2400" b="1" dirty="0" smtClean="0"/>
              <a:t>Причастия</a:t>
            </a:r>
            <a:r>
              <a:rPr lang="ru-RU" sz="2400" b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192" y="110796"/>
            <a:ext cx="3297142" cy="4407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570" y="0"/>
            <a:ext cx="2793442" cy="40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9053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66" y="188644"/>
            <a:ext cx="8386877" cy="5593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4104456" cy="52322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В алтаре еще </a:t>
            </a:r>
            <a:r>
              <a:rPr lang="ru-RU" sz="2800" b="1" dirty="0" smtClean="0"/>
              <a:t>находятся:</a:t>
            </a:r>
            <a:endParaRPr lang="ru-RU" sz="2800" b="1" dirty="0"/>
          </a:p>
        </p:txBody>
      </p:sp>
      <p:sp>
        <p:nvSpPr>
          <p:cNvPr id="3" name="Пятиугольник 2">
            <a:hlinkClick r:id="rId5" action="ppaction://hlinksldjump"/>
          </p:cNvPr>
          <p:cNvSpPr/>
          <p:nvPr/>
        </p:nvSpPr>
        <p:spPr>
          <a:xfrm>
            <a:off x="611560" y="6021288"/>
            <a:ext cx="1745893" cy="432048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Кадило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>
            <a:hlinkClick r:id="rId6" action="ppaction://hlinksldjump"/>
          </p:cNvPr>
          <p:cNvSpPr/>
          <p:nvPr/>
        </p:nvSpPr>
        <p:spPr>
          <a:xfrm>
            <a:off x="2721086" y="6021288"/>
            <a:ext cx="3672408" cy="432048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Дикирий</a:t>
            </a:r>
            <a:r>
              <a:rPr lang="ru-RU" sz="2800" b="1" dirty="0" smtClean="0">
                <a:solidFill>
                  <a:schemeClr val="tx1"/>
                </a:solidFill>
              </a:rPr>
              <a:t> и трикирий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>
            <a:hlinkClick r:id="rId7" action="ppaction://hlinksldjump"/>
          </p:cNvPr>
          <p:cNvSpPr/>
          <p:nvPr/>
        </p:nvSpPr>
        <p:spPr>
          <a:xfrm>
            <a:off x="6757127" y="6021288"/>
            <a:ext cx="1656184" cy="432048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Рипиды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0073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96" y="116632"/>
            <a:ext cx="727280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Каждение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установлено еще в ветхозаветной церкви Самим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Богом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580" y="1163711"/>
            <a:ext cx="2762931" cy="42004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917" y="1070739"/>
            <a:ext cx="2351151" cy="51444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scene3d>
            <a:camera prst="perspectiveHeroicExtremeLeftFacing" fov="3600000"/>
            <a:lightRig rig="threePt" dir="t"/>
          </a:scene3d>
        </p:spPr>
      </p:pic>
      <p:pic>
        <p:nvPicPr>
          <p:cNvPr id="13" name="Рисунок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373948" y="6252358"/>
            <a:ext cx="370239" cy="497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94410" y="1346479"/>
            <a:ext cx="3426488" cy="42985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3850" y="5644990"/>
            <a:ext cx="5842619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Кадильница</a:t>
            </a:r>
            <a:r>
              <a:rPr lang="ru-RU" sz="2400" b="1" dirty="0" smtClean="0"/>
              <a:t>, </a:t>
            </a:r>
            <a:r>
              <a:rPr lang="ru-RU" sz="2400" b="1" dirty="0"/>
              <a:t>или </a:t>
            </a:r>
            <a:r>
              <a:rPr lang="ru-RU" sz="2400" b="1" dirty="0">
                <a:solidFill>
                  <a:srgbClr val="C00000"/>
                </a:solidFill>
              </a:rPr>
              <a:t>кадило</a:t>
            </a:r>
            <a:r>
              <a:rPr lang="ru-RU" sz="2400" b="1" dirty="0"/>
              <a:t>, </a:t>
            </a:r>
            <a:r>
              <a:rPr lang="ru-RU" sz="2400" b="1" dirty="0" smtClean="0"/>
              <a:t>употребляется </a:t>
            </a:r>
            <a:r>
              <a:rPr lang="ru-RU" sz="2400" b="1" dirty="0"/>
              <a:t>для каждения </a:t>
            </a:r>
            <a:r>
              <a:rPr lang="ru-RU" sz="2400" b="1" dirty="0">
                <a:solidFill>
                  <a:srgbClr val="C00000"/>
                </a:solidFill>
              </a:rPr>
              <a:t>фимиамом</a:t>
            </a:r>
            <a:r>
              <a:rPr lang="ru-RU" sz="2400" b="1" dirty="0"/>
              <a:t> (</a:t>
            </a:r>
            <a:r>
              <a:rPr lang="ru-RU" sz="2400" b="1" dirty="0">
                <a:solidFill>
                  <a:srgbClr val="C00000"/>
                </a:solidFill>
              </a:rPr>
              <a:t>ладаном</a:t>
            </a:r>
            <a:r>
              <a:rPr lang="ru-RU" sz="2400" b="1" dirty="0" smtClean="0"/>
              <a:t>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41927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3628" y="5644990"/>
            <a:ext cx="6696744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Каждение перед </a:t>
            </a:r>
            <a:r>
              <a:rPr lang="ru-RU" sz="2400" b="1" dirty="0" smtClean="0"/>
              <a:t>святым </a:t>
            </a:r>
            <a:r>
              <a:rPr lang="ru-RU" sz="2400" b="1" dirty="0"/>
              <a:t>престолом и иконами выражает наше почтение и благоговение к ним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16632"/>
            <a:ext cx="8128000" cy="5397500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373948" y="6252358"/>
            <a:ext cx="370239" cy="4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4351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" y="901462"/>
            <a:ext cx="5558439" cy="4200283"/>
          </a:xfrm>
          <a:prstGeom prst="rect">
            <a:avLst/>
          </a:prstGeom>
          <a:scene3d>
            <a:camera prst="perspectiveContrastingRightFacing" fov="3600000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2571202" y="5240126"/>
            <a:ext cx="4035048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 </a:t>
            </a:r>
            <a:r>
              <a:rPr lang="ru-RU" sz="2400" b="1" dirty="0"/>
              <a:t>каждение верующие должны отвечать поклоном.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528909"/>
            <a:ext cx="4491124" cy="3368343"/>
          </a:xfrm>
          <a:prstGeom prst="rect">
            <a:avLst/>
          </a:prstGeom>
          <a:scene3d>
            <a:camera prst="perspectiveHeroicExtremeLeftFacing" fov="4800000"/>
            <a:lightRig rig="threePt" dir="t"/>
          </a:scene3d>
        </p:spPr>
      </p:pic>
      <p:pic>
        <p:nvPicPr>
          <p:cNvPr id="10" name="Рисунок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215139"/>
            <a:ext cx="392388" cy="5216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81790" y="116632"/>
            <a:ext cx="378042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Каждение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молящихся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5164" y="6318923"/>
            <a:ext cx="459111" cy="314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287" y="4676409"/>
            <a:ext cx="7607587" cy="1938992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Каждение, обращенное к молящимся, выражает пожелание, чтобы молитва их была усердной и </a:t>
            </a:r>
            <a:r>
              <a:rPr lang="ru-RU" sz="2400" b="1" dirty="0" smtClean="0"/>
              <a:t>благоговейной и </a:t>
            </a:r>
            <a:r>
              <a:rPr lang="ru-RU" sz="2400" b="1" dirty="0"/>
              <a:t>легко бы возносилась к небу, подобно дыму кадильному, и чтобы благодать Божия так осеняла верующих, как окружает их дым кадильный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3" name="Блок-схема: узел суммирования 12"/>
          <p:cNvSpPr/>
          <p:nvPr/>
        </p:nvSpPr>
        <p:spPr>
          <a:xfrm>
            <a:off x="7971999" y="6233746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4010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85" y="116631"/>
            <a:ext cx="4567733" cy="60903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5726" y="5661248"/>
            <a:ext cx="5492549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</a:rPr>
              <a:t>Д</a:t>
            </a:r>
            <a:r>
              <a:rPr lang="ru-RU" sz="2400" b="1" dirty="0" err="1" smtClean="0">
                <a:solidFill>
                  <a:srgbClr val="C00000"/>
                </a:solidFill>
              </a:rPr>
              <a:t>икирий</a:t>
            </a:r>
            <a:r>
              <a:rPr lang="ru-RU" sz="2400" b="1" dirty="0" smtClean="0"/>
              <a:t> </a:t>
            </a:r>
            <a:r>
              <a:rPr lang="ru-RU" sz="2400" b="1" dirty="0"/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трикирий</a:t>
            </a:r>
            <a:r>
              <a:rPr lang="ru-RU" sz="2400" b="1" dirty="0" smtClean="0"/>
              <a:t> употребляются </a:t>
            </a:r>
            <a:r>
              <a:rPr lang="ru-RU" sz="2400" b="1" dirty="0"/>
              <a:t>архиереем для благословения </a:t>
            </a:r>
            <a:r>
              <a:rPr lang="ru-RU" sz="2400" b="1" dirty="0" smtClean="0"/>
              <a:t>народа.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7173" y="116630"/>
            <a:ext cx="2747865" cy="5404339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14269324">
            <a:off x="6867619" y="4439520"/>
            <a:ext cx="288000" cy="819257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5085" y="4980848"/>
            <a:ext cx="1584176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Дикирий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5" y="4149080"/>
            <a:ext cx="1801237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Трикирий</a:t>
            </a:r>
            <a:endParaRPr lang="ru-RU" sz="2800" b="1" dirty="0"/>
          </a:p>
        </p:txBody>
      </p:sp>
      <p:sp>
        <p:nvSpPr>
          <p:cNvPr id="9" name="Стрелка вниз 8"/>
          <p:cNvSpPr/>
          <p:nvPr/>
        </p:nvSpPr>
        <p:spPr>
          <a:xfrm rot="14269324">
            <a:off x="5909752" y="3700442"/>
            <a:ext cx="288000" cy="767829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6213053"/>
            <a:ext cx="459111" cy="3141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4502" y="5165947"/>
            <a:ext cx="7894997" cy="156966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</a:rPr>
              <a:t>Дикирий</a:t>
            </a:r>
            <a:r>
              <a:rPr lang="ru-RU" sz="2400" b="1" dirty="0"/>
              <a:t> - подсвечник с двумя свечами, знаменующими два естества в Иисусе Христе – Божеское и человеческое. </a:t>
            </a:r>
            <a:r>
              <a:rPr lang="ru-RU" sz="2400" b="1" dirty="0">
                <a:solidFill>
                  <a:srgbClr val="C00000"/>
                </a:solidFill>
              </a:rPr>
              <a:t>Трикирий</a:t>
            </a:r>
            <a:r>
              <a:rPr lang="ru-RU" sz="2400" b="1" dirty="0"/>
              <a:t> - подсвечник с тремя свечами, знаменующими нашу веру в Пресвятую Троицу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3" name="Блок-схема: узел суммирования 12"/>
          <p:cNvSpPr/>
          <p:nvPr/>
        </p:nvSpPr>
        <p:spPr>
          <a:xfrm>
            <a:off x="7465851" y="6331847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215139"/>
            <a:ext cx="392388" cy="5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1101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313" y="757851"/>
            <a:ext cx="8311374" cy="5400777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 rot="2736460">
            <a:off x="4276626" y="1291421"/>
            <a:ext cx="288032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54804" y="4350793"/>
            <a:ext cx="3667649" cy="2058236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 rot="2679858">
            <a:off x="7603723" y="4228755"/>
            <a:ext cx="288032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6251965"/>
            <a:ext cx="459111" cy="314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9455" y="116632"/>
            <a:ext cx="668509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Самая главная часть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храма -  </a:t>
            </a:r>
            <a:r>
              <a:rPr lang="ru-RU" sz="3200" b="1" dirty="0" smtClean="0">
                <a:solidFill>
                  <a:srgbClr val="C00000"/>
                </a:solidFill>
              </a:rPr>
              <a:t>алтарь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7003" y="5517232"/>
            <a:ext cx="3723639" cy="1200329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алтаре совершается священнослужителями Богослужение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52938" y="980728"/>
            <a:ext cx="3902742" cy="3046988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Слово "алтарь" значит </a:t>
            </a:r>
            <a:r>
              <a:rPr lang="ru-RU" sz="2400" b="1" dirty="0">
                <a:solidFill>
                  <a:srgbClr val="C00000"/>
                </a:solidFill>
              </a:rPr>
              <a:t>возвышенный жертвенник</a:t>
            </a:r>
            <a:r>
              <a:rPr lang="ru-RU" sz="2400" b="1" dirty="0" smtClean="0"/>
              <a:t>. Алтарь </a:t>
            </a:r>
            <a:r>
              <a:rPr lang="ru-RU" sz="2400" b="1" dirty="0"/>
              <a:t>устраивается на возвышении. Он выше прочих частей храма, чтобы всем было слышно Богослужение и видно, что делается в алтаре. </a:t>
            </a:r>
          </a:p>
        </p:txBody>
      </p:sp>
      <p:sp>
        <p:nvSpPr>
          <p:cNvPr id="9" name="Блок-схема: узел суммирования 8"/>
          <p:cNvSpPr/>
          <p:nvPr/>
        </p:nvSpPr>
        <p:spPr>
          <a:xfrm>
            <a:off x="8113291" y="3619765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26163" y="6244648"/>
            <a:ext cx="26168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о щелчку на кнопке «книга» на слайде появляется текстовое пояснение, исчезает - по щелчку на кнопке «стоп».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3544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5596" y="116632"/>
            <a:ext cx="727280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Веяние </a:t>
            </a:r>
            <a:r>
              <a:rPr lang="ru-RU" sz="2800" b="1" dirty="0" err="1">
                <a:solidFill>
                  <a:srgbClr val="C00000"/>
                </a:solidFill>
              </a:rPr>
              <a:t>рипид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символически изображает </a:t>
            </a:r>
            <a:r>
              <a:rPr lang="ru-RU" sz="2800" b="1" dirty="0">
                <a:solidFill>
                  <a:srgbClr val="0070C0"/>
                </a:solidFill>
              </a:rPr>
              <a:t>присутствие небесных </a:t>
            </a:r>
            <a:r>
              <a:rPr lang="ru-RU" sz="2800" b="1" dirty="0" smtClean="0">
                <a:solidFill>
                  <a:srgbClr val="0070C0"/>
                </a:solidFill>
              </a:rPr>
              <a:t>сил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8" t="3055" r="14409" b="3747"/>
          <a:stretch/>
        </p:blipFill>
        <p:spPr>
          <a:xfrm>
            <a:off x="6732000" y="1260366"/>
            <a:ext cx="2010915" cy="4688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64" y="1260367"/>
            <a:ext cx="6025028" cy="2859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95936" y="3767122"/>
            <a:ext cx="2899421" cy="2955815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7584" y="3767122"/>
            <a:ext cx="2952329" cy="2996393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580" y="1262848"/>
            <a:ext cx="7416824" cy="493464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5758" y="6235373"/>
            <a:ext cx="8012829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Рипидами</a:t>
            </a:r>
            <a:r>
              <a:rPr lang="ru-RU" sz="2400" b="1" dirty="0" smtClean="0"/>
              <a:t> </a:t>
            </a:r>
            <a:r>
              <a:rPr lang="ru-RU" sz="2400" b="1" dirty="0"/>
              <a:t>диаконы веют над </a:t>
            </a:r>
            <a:r>
              <a:rPr lang="ru-RU" sz="2400" b="1" dirty="0" smtClean="0"/>
              <a:t>Дарами</a:t>
            </a:r>
            <a:r>
              <a:rPr lang="ru-RU" sz="2400" b="1" dirty="0"/>
              <a:t>, при освящении их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8256" y="5792216"/>
            <a:ext cx="459111" cy="314128"/>
          </a:xfrm>
          <a:prstGeom prst="rect">
            <a:avLst/>
          </a:prstGeom>
          <a:effectLst>
            <a:outerShdw blurRad="50800" dist="38100" dir="18900000" sx="103000" sy="103000" algn="bl" rotWithShape="0">
              <a:prstClr val="black"/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9364" y="4395297"/>
            <a:ext cx="6252636" cy="2308324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Рипидами</a:t>
            </a:r>
            <a:r>
              <a:rPr lang="ru-RU" sz="2400" b="1" dirty="0"/>
              <a:t> или опахалами называются прикрепленные к рукояткам металлические круги, с изображением на них херувимов. Раньше они делались из павлиньих перьев и употреблялись для охранения Святых Даров от насекомых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2" name="Блок-схема: узел суммирования 11"/>
          <p:cNvSpPr/>
          <p:nvPr/>
        </p:nvSpPr>
        <p:spPr>
          <a:xfrm>
            <a:off x="6216360" y="6303782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0527" y="332836"/>
            <a:ext cx="392388" cy="521697"/>
          </a:xfrm>
          <a:prstGeom prst="rect">
            <a:avLst/>
          </a:prstGeom>
        </p:spPr>
      </p:pic>
      <p:pic>
        <p:nvPicPr>
          <p:cNvPr id="17" name="Рисунок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373948" y="6252358"/>
            <a:ext cx="370239" cy="4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0246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323" y="476672"/>
            <a:ext cx="8417355" cy="53775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550" y="5589240"/>
            <a:ext cx="8100900" cy="1107996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Так </a:t>
            </a:r>
            <a:r>
              <a:rPr lang="ru-RU" sz="2200" b="1" dirty="0"/>
              <a:t>называется помещение, где хранятся ризы, </a:t>
            </a:r>
            <a:r>
              <a:rPr lang="ru-RU" sz="2200" b="1" dirty="0" smtClean="0"/>
              <a:t>т.е</a:t>
            </a:r>
            <a:r>
              <a:rPr lang="ru-RU" sz="2200" b="1" dirty="0"/>
              <a:t>. священные одежды, употребляемые при Богослужении, а также церковные сосуды и книги, по которым совершается Богослужение. </a:t>
            </a:r>
          </a:p>
        </p:txBody>
      </p:sp>
      <p:sp>
        <p:nvSpPr>
          <p:cNvPr id="6" name="Стрелка вниз 5"/>
          <p:cNvSpPr/>
          <p:nvPr/>
        </p:nvSpPr>
        <p:spPr>
          <a:xfrm rot="6686825">
            <a:off x="8246579" y="3300384"/>
            <a:ext cx="288000" cy="612433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6632"/>
            <a:ext cx="6624736" cy="46166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 правой стороны алтаря устраивается </a:t>
            </a:r>
            <a:r>
              <a:rPr lang="ru-RU" sz="2400" b="1" dirty="0">
                <a:solidFill>
                  <a:srgbClr val="C00000"/>
                </a:solidFill>
              </a:rPr>
              <a:t>ризница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634" y="709769"/>
            <a:ext cx="6588732" cy="47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9879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78592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«Закон Божий» </a:t>
            </a:r>
            <a:r>
              <a:rPr lang="ru-RU" b="1" i="1" dirty="0" err="1" smtClean="0"/>
              <a:t>прот</a:t>
            </a:r>
            <a:r>
              <a:rPr lang="ru-RU" b="1" i="1" dirty="0" smtClean="0"/>
              <a:t>. Серафима Слободского в интернете: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28599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Азбука веры </a:t>
            </a:r>
            <a:r>
              <a:rPr lang="ru-RU" dirty="0" smtClean="0"/>
              <a:t>- текст</a:t>
            </a:r>
          </a:p>
          <a:p>
            <a:r>
              <a:rPr lang="en-US" dirty="0" smtClean="0"/>
              <a:t>http://azbyka.ru/dictionary/08/zakon_bozhiy_001-all.shtml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00037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Телепрограмма «Закон Божий» - </a:t>
            </a:r>
            <a:r>
              <a:rPr lang="ru-RU" dirty="0" smtClean="0"/>
              <a:t>текст, видео</a:t>
            </a:r>
          </a:p>
          <a:p>
            <a:r>
              <a:rPr lang="en-US" dirty="0" smtClean="0"/>
              <a:t>http://zakonbozhiy.ru/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71475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Православный портал «Предание» - </a:t>
            </a:r>
            <a:r>
              <a:rPr lang="ru-RU" dirty="0" smtClean="0"/>
              <a:t>аудио</a:t>
            </a:r>
          </a:p>
          <a:p>
            <a:r>
              <a:rPr lang="en-US" dirty="0" smtClean="0"/>
              <a:t>http://www.predanie.ru/mp3/Zakon_Bozhii/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8572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Учебник "Закон Божий" протоиерея Серафима Слободского, написанный в 1957 году в далекой эмиграции, стал любимым чтением многих людей современной России, на нем выросло не одно поколение православных христиан.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42913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«Русский паломник» – православная книга почтой - </a:t>
            </a:r>
            <a:r>
              <a:rPr lang="ru-RU" dirty="0" smtClean="0"/>
              <a:t>купить</a:t>
            </a:r>
          </a:p>
          <a:p>
            <a:r>
              <a:rPr lang="en-US" dirty="0" smtClean="0"/>
              <a:t>http://www.idrp.ru/buy/show_item.php?cat=270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715016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Презентацию выполнила Рябчук С.М. для сайта:</a:t>
            </a:r>
          </a:p>
          <a:p>
            <a:pPr algn="ctr"/>
            <a:r>
              <a:rPr lang="ru-RU" sz="1600" b="1" dirty="0" smtClean="0"/>
              <a:t>«</a:t>
            </a:r>
            <a:r>
              <a:rPr lang="ru-RU" sz="1600" b="1" dirty="0" err="1" smtClean="0"/>
              <a:t>Светочъ</a:t>
            </a:r>
            <a:r>
              <a:rPr lang="ru-RU" sz="1600" b="1" dirty="0" smtClean="0"/>
              <a:t>. Основы православной веры в презентациях»</a:t>
            </a:r>
          </a:p>
          <a:p>
            <a:pPr algn="ctr"/>
            <a:r>
              <a:rPr lang="en-US" sz="1600" dirty="0" smtClean="0"/>
              <a:t>http://svetoch-opk.ru</a:t>
            </a:r>
            <a:endParaRPr lang="ru-RU" sz="16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52" y="771645"/>
            <a:ext cx="8197896" cy="53147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7604" y="116632"/>
            <a:ext cx="712879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Самое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святое место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храме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3200" b="1" dirty="0" smtClean="0">
                <a:solidFill>
                  <a:srgbClr val="C00000"/>
                </a:solidFill>
              </a:rPr>
              <a:t>престол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052" y="116632"/>
            <a:ext cx="819789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На престоле таинственно, невидимо, присутствует </a:t>
            </a:r>
            <a:r>
              <a:rPr lang="ru-RU" sz="2800" b="1" dirty="0">
                <a:solidFill>
                  <a:srgbClr val="C00000"/>
                </a:solidFill>
              </a:rPr>
              <a:t>Сам </a:t>
            </a:r>
            <a:r>
              <a:rPr lang="ru-RU" sz="2800" b="1" dirty="0" smtClean="0">
                <a:solidFill>
                  <a:srgbClr val="C00000"/>
                </a:solidFill>
              </a:rPr>
              <a:t>Господь, как </a:t>
            </a:r>
            <a:r>
              <a:rPr lang="ru-RU" sz="2800" b="1" dirty="0">
                <a:solidFill>
                  <a:srgbClr val="C00000"/>
                </a:solidFill>
              </a:rPr>
              <a:t>Царь и Владыка Церкви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1700" y="5718855"/>
            <a:ext cx="5400600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Прикасаться к престолу и целовать его могут только священнослужители.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71700" y="5718855"/>
            <a:ext cx="5400600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 святом престоле совершается </a:t>
            </a:r>
            <a:r>
              <a:rPr lang="ru-RU" sz="2400" b="1" dirty="0">
                <a:solidFill>
                  <a:srgbClr val="C00000"/>
                </a:solidFill>
              </a:rPr>
              <a:t>Таинство Святого Причащения</a:t>
            </a:r>
            <a:r>
              <a:rPr lang="ru-RU" sz="2400" b="1" dirty="0"/>
              <a:t>.</a:t>
            </a:r>
          </a:p>
        </p:txBody>
      </p:sp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840" y="6251965"/>
            <a:ext cx="459111" cy="3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4249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242" y="192771"/>
            <a:ext cx="8197516" cy="4917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6302" y="5229200"/>
            <a:ext cx="8131396" cy="1446550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Престолом называется особо освященный четырехугольный стол, находящейся посередине алтаря и украшенный двумя одеждами: нижнею – белою, из полотна, и верхнею, – из более дорогой материи, большею частью из парчи.</a:t>
            </a:r>
          </a:p>
        </p:txBody>
      </p:sp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395" y="4509120"/>
            <a:ext cx="392388" cy="521697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94961" y="6177148"/>
            <a:ext cx="446625" cy="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988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3816424" cy="523220"/>
          </a:xfrm>
          <a:prstGeom prst="rect">
            <a:avLst/>
          </a:prstGeom>
          <a:solidFill>
            <a:srgbClr val="FFF7F7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На престоле находится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218" y="836711"/>
            <a:ext cx="4289562" cy="5727541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 rot="6113978">
            <a:off x="5975650" y="4798090"/>
            <a:ext cx="288032" cy="1259821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6876256" y="5373216"/>
            <a:ext cx="1800200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Антиминс</a:t>
            </a:r>
            <a:endParaRPr lang="ru-RU" sz="2800" b="1" dirty="0"/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515898" y="5437198"/>
            <a:ext cx="1800200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Евангелие</a:t>
            </a:r>
            <a:endParaRPr lang="ru-RU" sz="2800" b="1" dirty="0"/>
          </a:p>
        </p:txBody>
      </p:sp>
      <p:sp>
        <p:nvSpPr>
          <p:cNvPr id="12" name="Стрелка вниз 11"/>
          <p:cNvSpPr/>
          <p:nvPr/>
        </p:nvSpPr>
        <p:spPr>
          <a:xfrm rot="15320805">
            <a:off x="3101083" y="4675284"/>
            <a:ext cx="288032" cy="1845151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7247764" y="4554808"/>
            <a:ext cx="1287983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Крест</a:t>
            </a:r>
            <a:endParaRPr lang="ru-RU" sz="2800" b="1" dirty="0"/>
          </a:p>
        </p:txBody>
      </p:sp>
      <p:sp>
        <p:nvSpPr>
          <p:cNvPr id="14" name="Стрелка вниз 13"/>
          <p:cNvSpPr/>
          <p:nvPr/>
        </p:nvSpPr>
        <p:spPr>
          <a:xfrm rot="6087939">
            <a:off x="6647339" y="4439195"/>
            <a:ext cx="288032" cy="75444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604062" y="2564904"/>
            <a:ext cx="2147828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Дароносица</a:t>
            </a:r>
            <a:endParaRPr lang="ru-RU" sz="2800" b="1" dirty="0"/>
          </a:p>
        </p:txBody>
      </p:sp>
      <p:sp>
        <p:nvSpPr>
          <p:cNvPr id="16" name="Стрелка вниз 15"/>
          <p:cNvSpPr/>
          <p:nvPr/>
        </p:nvSpPr>
        <p:spPr>
          <a:xfrm rot="18051192">
            <a:off x="2556997" y="2902785"/>
            <a:ext cx="288032" cy="119352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9" action="ppaction://hlinksldjump"/>
          </p:cNvPr>
          <p:cNvSpPr/>
          <p:nvPr/>
        </p:nvSpPr>
        <p:spPr>
          <a:xfrm>
            <a:off x="5216765" y="1027969"/>
            <a:ext cx="3459691" cy="523220"/>
          </a:xfrm>
          <a:prstGeom prst="rect">
            <a:avLst/>
          </a:prstGeom>
          <a:solidFill>
            <a:srgbClr val="FFF7F7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Дарохранительница</a:t>
            </a:r>
            <a:endParaRPr lang="ru-RU" sz="2800" b="1" dirty="0"/>
          </a:p>
        </p:txBody>
      </p:sp>
      <p:sp>
        <p:nvSpPr>
          <p:cNvPr id="18" name="Стрелка вниз 17"/>
          <p:cNvSpPr/>
          <p:nvPr/>
        </p:nvSpPr>
        <p:spPr>
          <a:xfrm rot="4651062">
            <a:off x="5624039" y="968629"/>
            <a:ext cx="288032" cy="1845151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0768" y="6581895"/>
            <a:ext cx="6030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Переход на скрытые слайды с пояснениями по щелчку на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блоках с названиями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предметов.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1624483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1707" y="1700808"/>
            <a:ext cx="2895600" cy="3223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28" y="1187519"/>
            <a:ext cx="4334605" cy="49491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9548" y="5845212"/>
            <a:ext cx="4688354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Без </a:t>
            </a:r>
            <a:r>
              <a:rPr lang="ru-RU" sz="2400" b="1" dirty="0"/>
              <a:t>антиминса нельзя совершать Божественной </a:t>
            </a:r>
            <a:r>
              <a:rPr lang="ru-RU" sz="2400" b="1" dirty="0" smtClean="0"/>
              <a:t>Литургии. </a:t>
            </a:r>
            <a:endParaRPr lang="ru-RU" sz="2400" b="1" dirty="0"/>
          </a:p>
        </p:txBody>
      </p:sp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89442" flipH="1">
            <a:off x="8273508" y="6149195"/>
            <a:ext cx="446625" cy="6005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6260711"/>
            <a:ext cx="459111" cy="3141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99992" y="1207415"/>
            <a:ext cx="4236342" cy="4524315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Антиминсом называется освященный архиереем шелковый плат (платок), с изображением на нем положения Иисуса Христа во гроб и, обязательно, с зашитою на другой его стороне частицею мощей какого-либо святого, так как в первые века христианства Литургия всегда совершалась на гробницах мучеников.</a:t>
            </a:r>
          </a:p>
        </p:txBody>
      </p:sp>
      <p:sp>
        <p:nvSpPr>
          <p:cNvPr id="12" name="Блок-схема: узел суммирования 11"/>
          <p:cNvSpPr/>
          <p:nvPr/>
        </p:nvSpPr>
        <p:spPr>
          <a:xfrm>
            <a:off x="8257307" y="5360516"/>
            <a:ext cx="288032" cy="288032"/>
          </a:xfrm>
          <a:prstGeom prst="flowChartSummingJunction">
            <a:avLst/>
          </a:prstGeom>
          <a:solidFill>
            <a:srgbClr val="4F81BD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05646" y="116632"/>
            <a:ext cx="693270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Слово "</a:t>
            </a:r>
            <a:r>
              <a:rPr lang="ru-RU" sz="2800" b="1" dirty="0">
                <a:solidFill>
                  <a:srgbClr val="C00000"/>
                </a:solidFill>
              </a:rPr>
              <a:t>антиминс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" греческое, значит "</a:t>
            </a:r>
            <a:r>
              <a:rPr lang="ru-RU" sz="2800" b="1" dirty="0" err="1">
                <a:solidFill>
                  <a:srgbClr val="C00000"/>
                </a:solidFill>
              </a:rPr>
              <a:t>вместопрестолие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"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5407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0591" y="4748009"/>
            <a:ext cx="7642819" cy="1938992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Для сохранности антиминс завертывается в другой шелковый плат, называющейся </a:t>
            </a:r>
            <a:r>
              <a:rPr lang="ru-RU" sz="2400" b="1" dirty="0" err="1">
                <a:solidFill>
                  <a:srgbClr val="C00000"/>
                </a:solidFill>
              </a:rPr>
              <a:t>илитоном</a:t>
            </a:r>
            <a:r>
              <a:rPr lang="ru-RU" sz="2400" b="1" dirty="0"/>
              <a:t>. Он напоминает нам сударь (плат), которым была обвита голова Спасителя во гробе. На самом антиминсе лежит </a:t>
            </a:r>
            <a:r>
              <a:rPr lang="ru-RU" sz="2400" b="1" dirty="0">
                <a:solidFill>
                  <a:srgbClr val="7030A0"/>
                </a:solidFill>
              </a:rPr>
              <a:t>губа</a:t>
            </a:r>
            <a:r>
              <a:rPr lang="ru-RU" sz="2400" b="1" dirty="0"/>
              <a:t> (губка) для собирания частиц Святых Даров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923" y="212142"/>
            <a:ext cx="7129483" cy="4239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7197" y="3453226"/>
            <a:ext cx="1728193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Антиминс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90809" y="3791424"/>
            <a:ext cx="1368153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Илитон</a:t>
            </a:r>
            <a:endParaRPr lang="ru-RU" sz="2800" b="1" dirty="0"/>
          </a:p>
        </p:txBody>
      </p:sp>
      <p:sp>
        <p:nvSpPr>
          <p:cNvPr id="7" name="Стрелка вниз 6"/>
          <p:cNvSpPr/>
          <p:nvPr/>
        </p:nvSpPr>
        <p:spPr>
          <a:xfrm rot="6959493">
            <a:off x="5852940" y="2487690"/>
            <a:ext cx="288032" cy="137966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7400267">
            <a:off x="5105546" y="3244056"/>
            <a:ext cx="288032" cy="789988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96099" y="2220075"/>
            <a:ext cx="927724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Губа</a:t>
            </a:r>
            <a:endParaRPr lang="ru-RU" sz="2800" b="1" dirty="0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6578858" y="2415068"/>
            <a:ext cx="288032" cy="576249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212141"/>
            <a:ext cx="3272086" cy="423980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165304"/>
            <a:ext cx="392388" cy="5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23400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5603426"/>
            <a:ext cx="5393802" cy="830997"/>
          </a:xfrm>
          <a:prstGeom prst="rect">
            <a:avLst/>
          </a:prstGeom>
          <a:solidFill>
            <a:srgbClr val="FFF7F7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Евангелие</a:t>
            </a:r>
            <a:r>
              <a:rPr lang="ru-RU" sz="2400" b="1" dirty="0"/>
              <a:t>, это – слово Божие, учение Господа нашего Иисуса Христа.</a:t>
            </a:r>
          </a:p>
        </p:txBody>
      </p:sp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74" y="6165304"/>
            <a:ext cx="392388" cy="521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854" y="188640"/>
            <a:ext cx="6393254" cy="5178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64252"/>
            <a:ext cx="3190589" cy="331236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2926865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1163</Words>
  <Application>Microsoft Office PowerPoint</Application>
  <PresentationFormat>Экран (4:3)</PresentationFormat>
  <Paragraphs>145</Paragraphs>
  <Slides>32</Slides>
  <Notes>31</Notes>
  <HiddenSlides>21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атто</cp:lastModifiedBy>
  <cp:revision>262</cp:revision>
  <dcterms:created xsi:type="dcterms:W3CDTF">2013-08-15T09:29:33Z</dcterms:created>
  <dcterms:modified xsi:type="dcterms:W3CDTF">2013-11-02T09:29:09Z</dcterms:modified>
</cp:coreProperties>
</file>