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807" r:id="rId2"/>
    <p:sldId id="697" r:id="rId3"/>
    <p:sldId id="808" r:id="rId4"/>
    <p:sldId id="809" r:id="rId5"/>
    <p:sldId id="810" r:id="rId6"/>
    <p:sldId id="698" r:id="rId7"/>
    <p:sldId id="700" r:id="rId8"/>
    <p:sldId id="256" r:id="rId9"/>
    <p:sldId id="635" r:id="rId10"/>
    <p:sldId id="811" r:id="rId11"/>
    <p:sldId id="257" r:id="rId12"/>
    <p:sldId id="262" r:id="rId13"/>
    <p:sldId id="639" r:id="rId14"/>
    <p:sldId id="640" r:id="rId15"/>
    <p:sldId id="641" r:id="rId16"/>
    <p:sldId id="642" r:id="rId17"/>
    <p:sldId id="643" r:id="rId18"/>
    <p:sldId id="645" r:id="rId19"/>
    <p:sldId id="264" r:id="rId20"/>
    <p:sldId id="296" r:id="rId21"/>
    <p:sldId id="300" r:id="rId22"/>
    <p:sldId id="302" r:id="rId23"/>
    <p:sldId id="298" r:id="rId24"/>
    <p:sldId id="646" r:id="rId25"/>
    <p:sldId id="650" r:id="rId26"/>
    <p:sldId id="649" r:id="rId27"/>
    <p:sldId id="651" r:id="rId28"/>
    <p:sldId id="647" r:id="rId29"/>
    <p:sldId id="304" r:id="rId30"/>
    <p:sldId id="333" r:id="rId31"/>
    <p:sldId id="652" r:id="rId32"/>
    <p:sldId id="654" r:id="rId33"/>
    <p:sldId id="335" r:id="rId34"/>
    <p:sldId id="337" r:id="rId35"/>
    <p:sldId id="658" r:id="rId36"/>
    <p:sldId id="663" r:id="rId37"/>
    <p:sldId id="660" r:id="rId38"/>
    <p:sldId id="679" r:id="rId39"/>
    <p:sldId id="680" r:id="rId40"/>
    <p:sldId id="662" r:id="rId41"/>
    <p:sldId id="653" r:id="rId42"/>
    <p:sldId id="655" r:id="rId43"/>
    <p:sldId id="329" r:id="rId44"/>
    <p:sldId id="323" r:id="rId45"/>
    <p:sldId id="656" r:id="rId46"/>
    <p:sldId id="657" r:id="rId47"/>
    <p:sldId id="681" r:id="rId48"/>
    <p:sldId id="694" r:id="rId49"/>
    <p:sldId id="692" r:id="rId50"/>
    <p:sldId id="696" r:id="rId51"/>
    <p:sldId id="314" r:id="rId52"/>
    <p:sldId id="340" r:id="rId53"/>
    <p:sldId id="346" r:id="rId54"/>
    <p:sldId id="707" r:id="rId55"/>
    <p:sldId id="695" r:id="rId56"/>
    <p:sldId id="718" r:id="rId57"/>
    <p:sldId id="763" r:id="rId58"/>
    <p:sldId id="765" r:id="rId59"/>
    <p:sldId id="766" r:id="rId60"/>
    <p:sldId id="742" r:id="rId61"/>
    <p:sldId id="757" r:id="rId62"/>
    <p:sldId id="719" r:id="rId63"/>
    <p:sldId id="767" r:id="rId64"/>
    <p:sldId id="769" r:id="rId65"/>
    <p:sldId id="768" r:id="rId66"/>
    <p:sldId id="770" r:id="rId67"/>
    <p:sldId id="691" r:id="rId68"/>
    <p:sldId id="772" r:id="rId69"/>
    <p:sldId id="357" r:id="rId70"/>
    <p:sldId id="781" r:id="rId71"/>
    <p:sldId id="779" r:id="rId72"/>
    <p:sldId id="782" r:id="rId73"/>
    <p:sldId id="775" r:id="rId74"/>
    <p:sldId id="716" r:id="rId75"/>
    <p:sldId id="773" r:id="rId76"/>
    <p:sldId id="783" r:id="rId77"/>
    <p:sldId id="789" r:id="rId78"/>
    <p:sldId id="785" r:id="rId79"/>
    <p:sldId id="793" r:id="rId80"/>
    <p:sldId id="795" r:id="rId81"/>
    <p:sldId id="796" r:id="rId82"/>
    <p:sldId id="797" r:id="rId83"/>
    <p:sldId id="790" r:id="rId84"/>
    <p:sldId id="792" r:id="rId85"/>
    <p:sldId id="798" r:id="rId86"/>
    <p:sldId id="800" r:id="rId87"/>
    <p:sldId id="803" r:id="rId88"/>
    <p:sldId id="806" r:id="rId89"/>
    <p:sldId id="805" r:id="rId90"/>
    <p:sldId id="439" r:id="rId91"/>
    <p:sldId id="441" r:id="rId92"/>
    <p:sldId id="812" r:id="rId93"/>
    <p:sldId id="813" r:id="rId94"/>
    <p:sldId id="259" r:id="rId9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C"/>
    <a:srgbClr val="F6F5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92D47A-45E3-4F00-AA07-3B6DDAE79BFD}" type="datetimeFigureOut">
              <a:rPr lang="ru-RU"/>
              <a:pPr>
                <a:defRPr/>
              </a:pPr>
              <a:t>02.11.2013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26E7295-80A8-420D-B6E5-8BD42B42E59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Образ слайда 1"/>
          <p:cNvSpPr>
            <a:spLocks noGrp="1" noRot="1" noChangeAspect="1" noTextEdit="1"/>
          </p:cNvSpPr>
          <p:nvPr>
            <p:ph type="sldImg"/>
          </p:nvPr>
        </p:nvSpPr>
        <p:spPr bwMode="auto">
          <a:noFill/>
          <a:ln>
            <a:solidFill>
              <a:srgbClr val="000000"/>
            </a:solidFill>
            <a:miter lim="800000"/>
            <a:headEnd/>
            <a:tailEnd/>
          </a:ln>
        </p:spPr>
      </p:sp>
      <p:sp>
        <p:nvSpPr>
          <p:cNvPr id="993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Смоленск. Церковь Петра и Павла на Городнянке. 1146г.</a:t>
            </a:r>
          </a:p>
        </p:txBody>
      </p:sp>
      <p:sp>
        <p:nvSpPr>
          <p:cNvPr id="993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DB3D51-5B9A-413E-AD80-405C7B063ECD}"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bwMode="auto">
          <a:noFill/>
          <a:ln>
            <a:solidFill>
              <a:srgbClr val="000000"/>
            </a:solidFill>
            <a:miter lim="800000"/>
            <a:headEnd/>
            <a:tailEnd/>
          </a:ln>
        </p:spPr>
      </p:sp>
      <p:sp>
        <p:nvSpPr>
          <p:cNvPr id="10854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85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5BA7E-FCFC-402E-9B2B-E4979D26BA4B}" type="slidenum">
              <a:rPr lang="ru-RU"/>
              <a:pPr fontAlgn="base">
                <a:spcBef>
                  <a:spcPct val="0"/>
                </a:spcBef>
                <a:spcAft>
                  <a:spcPct val="0"/>
                </a:spcAft>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p:spPr>
      </p:sp>
      <p:sp>
        <p:nvSpPr>
          <p:cNvPr id="1095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Храм всех святых, в земле сибирской просиявших. Верхотурье, Свердловская область.</a:t>
            </a:r>
          </a:p>
        </p:txBody>
      </p:sp>
      <p:sp>
        <p:nvSpPr>
          <p:cNvPr id="1095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749910-0893-4045-8194-DAF5A3C5D9B2}" type="slidenum">
              <a:rPr lang="ru-RU"/>
              <a:pPr fontAlgn="base">
                <a:spcBef>
                  <a:spcPct val="0"/>
                </a:spcBef>
                <a:spcAft>
                  <a:spcPct val="0"/>
                </a:spcAft>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bwMode="auto">
          <a:noFill/>
          <a:ln>
            <a:solidFill>
              <a:srgbClr val="000000"/>
            </a:solidFill>
            <a:miter lim="800000"/>
            <a:headEnd/>
            <a:tailEnd/>
          </a:ln>
        </p:spPr>
      </p:sp>
      <p:sp>
        <p:nvSpPr>
          <p:cNvPr id="11059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05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97726A-7FE4-48E6-A51B-4BBEACD68285}" type="slidenum">
              <a:rPr lang="ru-RU"/>
              <a:pPr fontAlgn="base">
                <a:spcBef>
                  <a:spcPct val="0"/>
                </a:spcBef>
                <a:spcAft>
                  <a:spcPct val="0"/>
                </a:spcAft>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Образ слайда 1"/>
          <p:cNvSpPr>
            <a:spLocks noGrp="1" noRot="1" noChangeAspect="1" noTextEdit="1"/>
          </p:cNvSpPr>
          <p:nvPr>
            <p:ph type="sldImg"/>
          </p:nvPr>
        </p:nvSpPr>
        <p:spPr bwMode="auto">
          <a:noFill/>
          <a:ln>
            <a:solidFill>
              <a:srgbClr val="000000"/>
            </a:solidFill>
            <a:miter lim="800000"/>
            <a:headEnd/>
            <a:tailEnd/>
          </a:ln>
        </p:spPr>
      </p:sp>
      <p:sp>
        <p:nvSpPr>
          <p:cNvPr id="1116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16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224B18-87F7-4A96-B830-864FC72CFE11}" type="slidenum">
              <a:rPr lang="ru-RU"/>
              <a:pPr fontAlgn="base">
                <a:spcBef>
                  <a:spcPct val="0"/>
                </a:spcBef>
                <a:spcAft>
                  <a:spcPct val="0"/>
                </a:spcAft>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bwMode="auto">
          <a:noFill/>
          <a:ln>
            <a:solidFill>
              <a:srgbClr val="000000"/>
            </a:solidFill>
            <a:miter lim="800000"/>
            <a:headEnd/>
            <a:tailEnd/>
          </a:ln>
        </p:spPr>
      </p:sp>
      <p:sp>
        <p:nvSpPr>
          <p:cNvPr id="1126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Спасо-Преображенский собор в Санкт-Петербурге.</a:t>
            </a:r>
          </a:p>
        </p:txBody>
      </p:sp>
      <p:sp>
        <p:nvSpPr>
          <p:cNvPr id="1126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476E2C-51F8-420E-B8BB-A9E39E8CFD3C}" type="slidenum">
              <a:rPr lang="ru-RU"/>
              <a:pPr fontAlgn="base">
                <a:spcBef>
                  <a:spcPct val="0"/>
                </a:spcBef>
                <a:spcAft>
                  <a:spcPct val="0"/>
                </a:spcAft>
              </a:pPr>
              <a:t>21</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Образ слайда 1"/>
          <p:cNvSpPr>
            <a:spLocks noGrp="1" noRot="1" noChangeAspect="1" noTextEdit="1"/>
          </p:cNvSpPr>
          <p:nvPr>
            <p:ph type="sldImg"/>
          </p:nvPr>
        </p:nvSpPr>
        <p:spPr bwMode="auto">
          <a:noFill/>
          <a:ln>
            <a:solidFill>
              <a:srgbClr val="000000"/>
            </a:solidFill>
            <a:miter lim="800000"/>
            <a:headEnd/>
            <a:tailEnd/>
          </a:ln>
        </p:spPr>
      </p:sp>
      <p:sp>
        <p:nvSpPr>
          <p:cNvPr id="11366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Собор Варлаамо-Хутынского монастыря.</a:t>
            </a:r>
          </a:p>
        </p:txBody>
      </p:sp>
      <p:sp>
        <p:nvSpPr>
          <p:cNvPr id="1136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73E467-754C-45A5-9C20-1C52FEB1F475}" type="slidenum">
              <a:rPr lang="ru-RU"/>
              <a:pPr fontAlgn="base">
                <a:spcBef>
                  <a:spcPct val="0"/>
                </a:spcBef>
                <a:spcAft>
                  <a:spcPct val="0"/>
                </a:spcAft>
              </a:pPr>
              <a:t>22</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p:spPr>
      </p:sp>
      <p:sp>
        <p:nvSpPr>
          <p:cNvPr id="1146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Изображение с сайта http://www.pravmir.ru/wp-content/uploads/2012/06/68.jpg</a:t>
            </a:r>
          </a:p>
        </p:txBody>
      </p:sp>
      <p:sp>
        <p:nvSpPr>
          <p:cNvPr id="1146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D94129-C80F-4CD5-B29B-9F5CE94BD1D3}" type="slidenum">
              <a:rPr lang="ru-RU"/>
              <a:pPr fontAlgn="base">
                <a:spcBef>
                  <a:spcPct val="0"/>
                </a:spcBef>
                <a:spcAft>
                  <a:spcPct val="0"/>
                </a:spcAft>
              </a:pPr>
              <a:t>24</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Образ слайда 1"/>
          <p:cNvSpPr>
            <a:spLocks noGrp="1" noRot="1" noChangeAspect="1" noTextEdit="1"/>
          </p:cNvSpPr>
          <p:nvPr>
            <p:ph type="sldImg"/>
          </p:nvPr>
        </p:nvSpPr>
        <p:spPr bwMode="auto">
          <a:noFill/>
          <a:ln>
            <a:solidFill>
              <a:srgbClr val="000000"/>
            </a:solidFill>
            <a:miter lim="800000"/>
            <a:headEnd/>
            <a:tailEnd/>
          </a:ln>
        </p:spPr>
      </p:sp>
      <p:sp>
        <p:nvSpPr>
          <p:cNvPr id="11571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57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AF9B38-0817-4045-87C8-64F0CA5CEDB3}" type="slidenum">
              <a:rPr lang="ru-RU"/>
              <a:pPr fontAlgn="base">
                <a:spcBef>
                  <a:spcPct val="0"/>
                </a:spcBef>
                <a:spcAft>
                  <a:spcPct val="0"/>
                </a:spcAft>
              </a:pPr>
              <a:t>26</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Образ слайда 1"/>
          <p:cNvSpPr>
            <a:spLocks noGrp="1" noRot="1" noChangeAspect="1" noTextEdit="1"/>
          </p:cNvSpPr>
          <p:nvPr>
            <p:ph type="sldImg"/>
          </p:nvPr>
        </p:nvSpPr>
        <p:spPr bwMode="auto">
          <a:noFill/>
          <a:ln>
            <a:solidFill>
              <a:srgbClr val="000000"/>
            </a:solidFill>
            <a:miter lim="800000"/>
            <a:headEnd/>
            <a:tailEnd/>
          </a:ln>
        </p:spPr>
      </p:sp>
      <p:sp>
        <p:nvSpPr>
          <p:cNvPr id="1167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67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6026EF-B3CD-4D64-A586-D13CAFB9536B}" type="slidenum">
              <a:rPr lang="ru-RU"/>
              <a:pPr fontAlgn="base">
                <a:spcBef>
                  <a:spcPct val="0"/>
                </a:spcBef>
                <a:spcAft>
                  <a:spcPct val="0"/>
                </a:spcAft>
              </a:pPr>
              <a:t>27</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Образ слайда 1"/>
          <p:cNvSpPr>
            <a:spLocks noGrp="1" noRot="1" noChangeAspect="1" noTextEdit="1"/>
          </p:cNvSpPr>
          <p:nvPr>
            <p:ph type="sldImg"/>
          </p:nvPr>
        </p:nvSpPr>
        <p:spPr bwMode="auto">
          <a:noFill/>
          <a:ln>
            <a:solidFill>
              <a:srgbClr val="000000"/>
            </a:solidFill>
            <a:miter lim="800000"/>
            <a:headEnd/>
            <a:tailEnd/>
          </a:ln>
        </p:spPr>
      </p:sp>
      <p:sp>
        <p:nvSpPr>
          <p:cNvPr id="11776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77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585F0A-259D-4B3B-B640-B4E80B3C5374}" type="slidenum">
              <a:rPr lang="ru-RU"/>
              <a:pPr fontAlgn="base">
                <a:spcBef>
                  <a:spcPct val="0"/>
                </a:spcBef>
                <a:spcAft>
                  <a:spcPct val="0"/>
                </a:spcAft>
              </a:pPr>
              <a:t>30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bwMode="auto">
          <a:noFill/>
          <a:ln>
            <a:solidFill>
              <a:srgbClr val="000000"/>
            </a:solidFill>
            <a:miter lim="800000"/>
            <a:headEnd/>
            <a:tailEnd/>
          </a:ln>
        </p:spPr>
      </p:sp>
      <p:sp>
        <p:nvSpPr>
          <p:cNvPr id="1003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Изображение с сайта: </a:t>
            </a:r>
            <a:r>
              <a:rPr lang="en-US" smtClean="0"/>
              <a:t>http://www.photosight.ru/photos/2787651/?from_member</a:t>
            </a:r>
            <a:endParaRPr lang="ru-RU" smtClean="0"/>
          </a:p>
        </p:txBody>
      </p:sp>
      <p:sp>
        <p:nvSpPr>
          <p:cNvPr id="1003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44CD45-A6B6-44D1-ACCE-E2C57B9E4B91}" type="slidenum">
              <a:rPr lang="ru-RU"/>
              <a:pPr fontAlgn="base">
                <a:spcBef>
                  <a:spcPct val="0"/>
                </a:spcBef>
                <a:spcAft>
                  <a:spcPct val="0"/>
                </a:spcAft>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Образ слайда 1"/>
          <p:cNvSpPr>
            <a:spLocks noGrp="1" noRot="1" noChangeAspect="1" noTextEdit="1"/>
          </p:cNvSpPr>
          <p:nvPr>
            <p:ph type="sldImg"/>
          </p:nvPr>
        </p:nvSpPr>
        <p:spPr bwMode="auto">
          <a:noFill/>
          <a:ln>
            <a:solidFill>
              <a:srgbClr val="000000"/>
            </a:solidFill>
            <a:miter lim="800000"/>
            <a:headEnd/>
            <a:tailEnd/>
          </a:ln>
        </p:spPr>
      </p:sp>
      <p:sp>
        <p:nvSpPr>
          <p:cNvPr id="1187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187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67BF0D-AFC9-4826-A5F3-134DE16BE6AA}" type="slidenum">
              <a:rPr lang="ru-RU"/>
              <a:pPr fontAlgn="base">
                <a:spcBef>
                  <a:spcPct val="0"/>
                </a:spcBef>
                <a:spcAft>
                  <a:spcPct val="0"/>
                </a:spcAft>
              </a:pPr>
              <a:t>31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Образ слайда 1"/>
          <p:cNvSpPr>
            <a:spLocks noGrp="1" noRot="1" noChangeAspect="1" noTextEdit="1"/>
          </p:cNvSpPr>
          <p:nvPr>
            <p:ph type="sldImg"/>
          </p:nvPr>
        </p:nvSpPr>
        <p:spPr bwMode="auto">
          <a:noFill/>
          <a:ln>
            <a:solidFill>
              <a:srgbClr val="000000"/>
            </a:solidFill>
            <a:miter lim="800000"/>
            <a:headEnd/>
            <a:tailEnd/>
          </a:ln>
        </p:spPr>
      </p:sp>
      <p:sp>
        <p:nvSpPr>
          <p:cNvPr id="1198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Притвор, одновременно выполняющий функцию трапезной (Спасо-Преображенский собор Варлаамо-Хутынского монастыря, под Новгородом, построенный в 1515 году).</a:t>
            </a:r>
          </a:p>
        </p:txBody>
      </p:sp>
      <p:sp>
        <p:nvSpPr>
          <p:cNvPr id="1198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777BBD-DE8A-401D-B553-416487E86D6B}" type="slidenum">
              <a:rPr lang="ru-RU"/>
              <a:pPr fontAlgn="base">
                <a:spcBef>
                  <a:spcPct val="0"/>
                </a:spcBef>
                <a:spcAft>
                  <a:spcPct val="0"/>
                </a:spcAft>
              </a:pPr>
              <a:t>32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Образ слайда 1"/>
          <p:cNvSpPr>
            <a:spLocks noGrp="1" noRot="1" noChangeAspect="1" noTextEdit="1"/>
          </p:cNvSpPr>
          <p:nvPr>
            <p:ph type="sldImg"/>
          </p:nvPr>
        </p:nvSpPr>
        <p:spPr bwMode="auto">
          <a:noFill/>
          <a:ln>
            <a:solidFill>
              <a:srgbClr val="000000"/>
            </a:solidFill>
            <a:miter lim="800000"/>
            <a:headEnd/>
            <a:tailEnd/>
          </a:ln>
        </p:spPr>
      </p:sp>
      <p:sp>
        <p:nvSpPr>
          <p:cNvPr id="1208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Храм Никольского собора в Санкт-Петербурге.</a:t>
            </a:r>
          </a:p>
        </p:txBody>
      </p:sp>
      <p:sp>
        <p:nvSpPr>
          <p:cNvPr id="1208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AC3F9E-B25C-445F-ABE3-EC97CF4CC64E}" type="slidenum">
              <a:rPr lang="ru-RU"/>
              <a:pPr fontAlgn="base">
                <a:spcBef>
                  <a:spcPct val="0"/>
                </a:spcBef>
                <a:spcAft>
                  <a:spcPct val="0"/>
                </a:spcAft>
              </a:pPr>
              <a:t>41</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Образ слайда 1"/>
          <p:cNvSpPr>
            <a:spLocks noGrp="1" noRot="1" noChangeAspect="1" noTextEdit="1"/>
          </p:cNvSpPr>
          <p:nvPr>
            <p:ph type="sldImg"/>
          </p:nvPr>
        </p:nvSpPr>
        <p:spPr bwMode="auto">
          <a:noFill/>
          <a:ln>
            <a:solidFill>
              <a:srgbClr val="000000"/>
            </a:solidFill>
            <a:miter lim="800000"/>
            <a:headEnd/>
            <a:tailEnd/>
          </a:ln>
        </p:spPr>
      </p:sp>
      <p:sp>
        <p:nvSpPr>
          <p:cNvPr id="12185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2186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7D635D-E25A-42AF-B962-EBD39E63ACFF}" type="slidenum">
              <a:rPr lang="ru-RU"/>
              <a:pPr fontAlgn="base">
                <a:spcBef>
                  <a:spcPct val="0"/>
                </a:spcBef>
                <a:spcAft>
                  <a:spcPct val="0"/>
                </a:spcAft>
              </a:pPr>
              <a:t>42</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bwMode="auto">
          <a:noFill/>
          <a:ln>
            <a:solidFill>
              <a:srgbClr val="000000"/>
            </a:solidFill>
            <a:miter lim="800000"/>
            <a:headEnd/>
            <a:tailEnd/>
          </a:ln>
        </p:spPr>
      </p:sp>
      <p:sp>
        <p:nvSpPr>
          <p:cNvPr id="12288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Собор во имя Казанской иконы Божией Матери на Красной площади в Москве.</a:t>
            </a:r>
          </a:p>
        </p:txBody>
      </p:sp>
      <p:sp>
        <p:nvSpPr>
          <p:cNvPr id="1228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9EC97-83F5-40DC-9178-C2CA4FAFD4A6}" type="slidenum">
              <a:rPr lang="ru-RU"/>
              <a:pPr fontAlgn="base">
                <a:spcBef>
                  <a:spcPct val="0"/>
                </a:spcBef>
                <a:spcAft>
                  <a:spcPct val="0"/>
                </a:spcAft>
              </a:pPr>
              <a:t>52</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bwMode="auto">
          <a:noFill/>
          <a:ln>
            <a:solidFill>
              <a:srgbClr val="000000"/>
            </a:solidFill>
            <a:miter lim="800000"/>
            <a:headEnd/>
            <a:tailEnd/>
          </a:ln>
        </p:spPr>
      </p:sp>
      <p:sp>
        <p:nvSpPr>
          <p:cNvPr id="12390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Владимирский собор Санкт-Петербурга, 18 век.</a:t>
            </a:r>
          </a:p>
        </p:txBody>
      </p:sp>
      <p:sp>
        <p:nvSpPr>
          <p:cNvPr id="1239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2035B2-04C4-4939-98C8-E541FEDF65BF}" type="slidenum">
              <a:rPr lang="ru-RU"/>
              <a:pPr fontAlgn="base">
                <a:spcBef>
                  <a:spcPct val="0"/>
                </a:spcBef>
                <a:spcAft>
                  <a:spcPct val="0"/>
                </a:spcAft>
              </a:pPr>
              <a:t>53</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p:spPr>
      </p:sp>
      <p:sp>
        <p:nvSpPr>
          <p:cNvPr id="12493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Иконостас в храме на Соловках.</a:t>
            </a:r>
          </a:p>
        </p:txBody>
      </p:sp>
      <p:sp>
        <p:nvSpPr>
          <p:cNvPr id="1249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677B40-0BEF-4DA6-8309-ED0424F78F51}" type="slidenum">
              <a:rPr lang="ru-RU"/>
              <a:pPr fontAlgn="base">
                <a:spcBef>
                  <a:spcPct val="0"/>
                </a:spcBef>
                <a:spcAft>
                  <a:spcPct val="0"/>
                </a:spcAft>
              </a:pPr>
              <a:t>59</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p:spPr>
      </p:sp>
      <p:sp>
        <p:nvSpPr>
          <p:cNvPr id="12595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Купол храма Воскресения Христова (Спас-на-Крови) в Санкт-Петербурге.</a:t>
            </a:r>
          </a:p>
        </p:txBody>
      </p:sp>
      <p:sp>
        <p:nvSpPr>
          <p:cNvPr id="1259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E2BDB5-67DB-450B-8FE8-A8D123E3EE13}" type="slidenum">
              <a:rPr lang="ru-RU"/>
              <a:pPr fontAlgn="base">
                <a:spcBef>
                  <a:spcPct val="0"/>
                </a:spcBef>
                <a:spcAft>
                  <a:spcPct val="0"/>
                </a:spcAft>
              </a:pPr>
              <a:t>83</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p:spPr>
      </p:sp>
      <p:sp>
        <p:nvSpPr>
          <p:cNvPr id="12697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Паникадило из Георгиевского собора Юрьева монастыря в Новгороде сделано в точности по древним образцам (храм 12-го века).</a:t>
            </a:r>
          </a:p>
        </p:txBody>
      </p:sp>
      <p:sp>
        <p:nvSpPr>
          <p:cNvPr id="1269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5698B8-9B4B-45C4-940D-0C9A94C35612}" type="slidenum">
              <a:rPr lang="ru-RU"/>
              <a:pPr fontAlgn="base">
                <a:spcBef>
                  <a:spcPct val="0"/>
                </a:spcBef>
                <a:spcAft>
                  <a:spcPct val="0"/>
                </a:spcAft>
              </a:pPr>
              <a:t>87</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bwMode="auto">
          <a:noFill/>
          <a:ln>
            <a:solidFill>
              <a:srgbClr val="000000"/>
            </a:solidFill>
            <a:miter lim="800000"/>
            <a:headEnd/>
            <a:tailEnd/>
          </a:ln>
        </p:spPr>
      </p:sp>
      <p:sp>
        <p:nvSpPr>
          <p:cNvPr id="12800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Боровецкая церковь, Набережные Челны.</a:t>
            </a:r>
          </a:p>
        </p:txBody>
      </p:sp>
      <p:sp>
        <p:nvSpPr>
          <p:cNvPr id="1280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398BA4-7F35-47D2-9B32-61373B52F12E}" type="slidenum">
              <a:rPr lang="ru-RU"/>
              <a:pPr fontAlgn="base">
                <a:spcBef>
                  <a:spcPct val="0"/>
                </a:spcBef>
                <a:spcAft>
                  <a:spcPct val="0"/>
                </a:spcAft>
              </a:pPr>
              <a:t>93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Образ слайда 1"/>
          <p:cNvSpPr>
            <a:spLocks noGrp="1" noRot="1" noChangeAspect="1" noTextEdit="1"/>
          </p:cNvSpPr>
          <p:nvPr>
            <p:ph type="sldImg"/>
          </p:nvPr>
        </p:nvSpPr>
        <p:spPr bwMode="auto">
          <a:noFill/>
          <a:ln>
            <a:solidFill>
              <a:srgbClr val="000000"/>
            </a:solidFill>
            <a:miter lim="800000"/>
            <a:headEnd/>
            <a:tailEnd/>
          </a:ln>
        </p:spPr>
      </p:sp>
      <p:sp>
        <p:nvSpPr>
          <p:cNvPr id="10137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Георгиевская церковь в Старой Ладоге (1165 г).</a:t>
            </a:r>
          </a:p>
        </p:txBody>
      </p:sp>
      <p:sp>
        <p:nvSpPr>
          <p:cNvPr id="1013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AACCAE-7B0A-4268-997F-112EBBFD99C3}" type="slidenum">
              <a:rPr lang="ru-RU"/>
              <a:pPr fontAlgn="base">
                <a:spcBef>
                  <a:spcPct val="0"/>
                </a:spcBef>
                <a:spcAft>
                  <a:spcPct val="0"/>
                </a:spcAft>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0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Георгиевская церковь в Старой Ладоге (1165 г).</a:t>
            </a:r>
          </a:p>
        </p:txBody>
      </p:sp>
      <p:sp>
        <p:nvSpPr>
          <p:cNvPr id="1024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A61B3D-EC65-4219-BAF8-90C163EF35A8}" type="slidenum">
              <a:rPr lang="ru-RU"/>
              <a:pPr fontAlgn="base">
                <a:spcBef>
                  <a:spcPct val="0"/>
                </a:spcBef>
                <a:spcAft>
                  <a:spcPct val="0"/>
                </a:spcAft>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p:spPr>
      </p:sp>
      <p:sp>
        <p:nvSpPr>
          <p:cNvPr id="10342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Георгиевская церковь в Старой Ладоге (1165 г).</a:t>
            </a:r>
          </a:p>
        </p:txBody>
      </p:sp>
      <p:sp>
        <p:nvSpPr>
          <p:cNvPr id="1034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99CE97-EB42-46AD-B6EF-4EDCDFA7A7AB}" type="slidenum">
              <a:rPr lang="ru-RU"/>
              <a:pPr fontAlgn="base">
                <a:spcBef>
                  <a:spcPct val="0"/>
                </a:spcBef>
                <a:spcAft>
                  <a:spcPct val="0"/>
                </a:spcAft>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bwMode="auto">
          <a:noFill/>
          <a:ln>
            <a:solidFill>
              <a:srgbClr val="000000"/>
            </a:solidFill>
            <a:miter lim="800000"/>
            <a:headEnd/>
            <a:tailEnd/>
          </a:ln>
        </p:spPr>
      </p:sp>
      <p:sp>
        <p:nvSpPr>
          <p:cNvPr id="10445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Храм святых первоверховных апостолов Петра и Павла г.Новокузнецк</a:t>
            </a:r>
          </a:p>
        </p:txBody>
      </p:sp>
      <p:sp>
        <p:nvSpPr>
          <p:cNvPr id="1044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7452DD-C4E1-434B-8FAF-1B08D8AD6D31}" type="slidenum">
              <a:rPr lang="ru-RU"/>
              <a:pPr fontAlgn="base">
                <a:spcBef>
                  <a:spcPct val="0"/>
                </a:spcBef>
                <a:spcAft>
                  <a:spcPct val="0"/>
                </a:spcAft>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p:spPr>
      </p:sp>
      <p:sp>
        <p:nvSpPr>
          <p:cNvPr id="10547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Храм святого праведного Иоанна Кронштадского, г. Владивосток.</a:t>
            </a:r>
          </a:p>
        </p:txBody>
      </p:sp>
      <p:sp>
        <p:nvSpPr>
          <p:cNvPr id="1054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BB0C26-35F4-4E6C-A11D-8F73A0730809}" type="slidenum">
              <a:rPr lang="ru-RU"/>
              <a:pPr fontAlgn="base">
                <a:spcBef>
                  <a:spcPct val="0"/>
                </a:spcBef>
                <a:spcAft>
                  <a:spcPct val="0"/>
                </a:spcAft>
              </a:pPr>
              <a:t>12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bwMode="auto">
          <a:noFill/>
          <a:ln>
            <a:solidFill>
              <a:srgbClr val="000000"/>
            </a:solidFill>
            <a:miter lim="800000"/>
            <a:headEnd/>
            <a:tailEnd/>
          </a:ln>
        </p:spPr>
      </p:sp>
      <p:sp>
        <p:nvSpPr>
          <p:cNvPr id="10649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Храм 16-го века (Успенский собор) Тихвинского Успенского монастыря (Санкт-Петербургская епархия). </a:t>
            </a:r>
          </a:p>
        </p:txBody>
      </p:sp>
      <p:sp>
        <p:nvSpPr>
          <p:cNvPr id="1065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112CF-D330-4FA6-AAD1-ACB2088C728F}" type="slidenum">
              <a:rPr lang="ru-RU"/>
              <a:pPr fontAlgn="base">
                <a:spcBef>
                  <a:spcPct val="0"/>
                </a:spcBef>
                <a:spcAft>
                  <a:spcPct val="0"/>
                </a:spcAft>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p:spPr>
      </p:sp>
      <p:sp>
        <p:nvSpPr>
          <p:cNvPr id="10752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752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E06262-6323-42F3-99E3-C6F23BCBC8AA}" type="slidenum">
              <a:rPr lang="ru-RU"/>
              <a:pPr fontAlgn="base">
                <a:spcBef>
                  <a:spcPct val="0"/>
                </a:spcBef>
                <a:spcAft>
                  <a:spcPct val="0"/>
                </a:spcAft>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70610D4-6EBE-495D-9CBD-C0857A88856E}"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948DA8-CC57-4EC6-ACC6-AB1D08A5CB6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C9AB26E-B06B-4F82-82F1-C30905A45FFA}"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73E398-A460-4BC5-9578-D76E54FDE38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45D2CB-8B55-4483-8BA8-0AE8FF1EEC43}"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4E20A8-EDD4-43DC-80C1-6DE9AE83F85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309997-D8AD-4DDB-BDB2-92F794A6B5D6}"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E7D75B-01D0-4988-AEEC-9F6810059D8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AEFACE2-CAC3-417B-86BA-2B73E7B728E4}" type="datetimeFigureOut">
              <a:rPr lang="ru-RU"/>
              <a:pPr>
                <a:defRPr/>
              </a:pPr>
              <a:t>02.11.2013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5AB75B-DE56-4AE1-A8CE-2661C33643B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DEF8E29-28B6-4CD0-B84E-AF4C853BF3DC}" type="datetimeFigureOut">
              <a:rPr lang="ru-RU"/>
              <a:pPr>
                <a:defRPr/>
              </a:pPr>
              <a:t>02.11.2013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BC0C681-F54C-4602-9DBA-DA86941F3A5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78724D0-B518-4978-BB03-4C35A555F0F7}" type="datetimeFigureOut">
              <a:rPr lang="ru-RU"/>
              <a:pPr>
                <a:defRPr/>
              </a:pPr>
              <a:t>02.11.2013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B350CBC-E9FF-47E0-AB27-6080F6B9088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A0A15B5-19F6-4BA1-8441-0297362BB3F6}" type="datetimeFigureOut">
              <a:rPr lang="ru-RU"/>
              <a:pPr>
                <a:defRPr/>
              </a:pPr>
              <a:t>02.11.2013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F7CDFEA-1BE2-4BEF-89B9-A9BB20EDE86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AFE92F0-EE52-42C5-9C45-9A0CE7521DCC}" type="datetimeFigureOut">
              <a:rPr lang="ru-RU"/>
              <a:pPr>
                <a:defRPr/>
              </a:pPr>
              <a:t>02.11.2013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71E5F47-9BE5-4032-9998-C011CDDED36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A725EA8-4241-43CD-9BF3-1752A7552B90}" type="datetimeFigureOut">
              <a:rPr lang="ru-RU"/>
              <a:pPr>
                <a:defRPr/>
              </a:pPr>
              <a:t>02.11.2013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0A4407A-6F7C-4628-831A-5F82CDD4CA9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30F24EC-06AE-4684-A0D6-FFC1D85D8BE1}" type="datetimeFigureOut">
              <a:rPr lang="ru-RU"/>
              <a:pPr>
                <a:defRPr/>
              </a:pPr>
              <a:t>02.11.2013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6C4184-5A56-4508-8D2C-849188C2872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5B27600-A0DF-4A5A-BB41-A808D8DD3D11}" type="datetimeFigureOut">
              <a:rPr lang="ru-RU"/>
              <a:pPr>
                <a:defRPr/>
              </a:pPr>
              <a:t>02.11.2013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68216FB-B9E9-4C0B-A540-248BDF6FA9E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7.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4.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2.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6.xml"/><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7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9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svetoch-opk.ru/" TargetMode="External"/><Relationship Id="rId2" Type="http://schemas.openxmlformats.org/officeDocument/2006/relationships/hyperlink" Target="http://azbyka.ru/parkhomenko/foto/index.php"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p:cNvPicPr>
          <p:nvPr/>
        </p:nvPicPr>
        <p:blipFill>
          <a:blip r:embed="rId3"/>
          <a:srcRect/>
          <a:stretch>
            <a:fillRect/>
          </a:stretch>
        </p:blipFill>
        <p:spPr bwMode="auto">
          <a:xfrm>
            <a:off x="4587875" y="476250"/>
            <a:ext cx="4332288" cy="5761038"/>
          </a:xfrm>
          <a:prstGeom prst="rect">
            <a:avLst/>
          </a:prstGeom>
          <a:noFill/>
          <a:ln w="9525">
            <a:noFill/>
            <a:miter lim="800000"/>
            <a:headEnd/>
            <a:tailEnd/>
          </a:ln>
        </p:spPr>
      </p:pic>
      <p:sp>
        <p:nvSpPr>
          <p:cNvPr id="2051" name="TextBox 2"/>
          <p:cNvSpPr txBox="1">
            <a:spLocks noChangeArrowheads="1"/>
          </p:cNvSpPr>
          <p:nvPr/>
        </p:nvSpPr>
        <p:spPr bwMode="auto">
          <a:xfrm>
            <a:off x="107950" y="333375"/>
            <a:ext cx="4608513" cy="4049713"/>
          </a:xfrm>
          <a:prstGeom prst="rect">
            <a:avLst/>
          </a:prstGeom>
          <a:noFill/>
          <a:ln w="9525">
            <a:noFill/>
            <a:miter lim="800000"/>
            <a:headEnd/>
            <a:tailEnd/>
          </a:ln>
        </p:spPr>
        <p:txBody>
          <a:bodyPr>
            <a:spAutoFit/>
          </a:bodyPr>
          <a:lstStyle/>
          <a:p>
            <a:pPr algn="ctr">
              <a:lnSpc>
                <a:spcPct val="150000"/>
              </a:lnSpc>
            </a:pPr>
            <a:r>
              <a:rPr lang="ru-RU" sz="4400" b="1">
                <a:solidFill>
                  <a:srgbClr val="0062AC"/>
                </a:solidFill>
              </a:rPr>
              <a:t>ПЕРВОЕ ЗНАКОМСТВО С ПРАВОСЛАВНЫМ ХРАМОМ</a:t>
            </a:r>
          </a:p>
        </p:txBody>
      </p:sp>
      <p:sp>
        <p:nvSpPr>
          <p:cNvPr id="4" name="TextBox 3"/>
          <p:cNvSpPr txBox="1"/>
          <p:nvPr/>
        </p:nvSpPr>
        <p:spPr>
          <a:xfrm>
            <a:off x="419100" y="5084763"/>
            <a:ext cx="3959225" cy="831850"/>
          </a:xfrm>
          <a:prstGeom prst="rect">
            <a:avLst/>
          </a:prstGeom>
          <a:noFill/>
        </p:spPr>
        <p:txBody>
          <a:bodyPr>
            <a:spAutoFit/>
          </a:bodyPr>
          <a:lstStyle/>
          <a:p>
            <a:pPr algn="ctr" fontAlgn="auto">
              <a:spcBef>
                <a:spcPts val="0"/>
              </a:spcBef>
              <a:spcAft>
                <a:spcPts val="0"/>
              </a:spcAft>
              <a:defRPr/>
            </a:pPr>
            <a:r>
              <a:rPr lang="ru-RU" sz="2400" b="1" dirty="0">
                <a:solidFill>
                  <a:schemeClr val="accent3">
                    <a:lumMod val="50000"/>
                  </a:schemeClr>
                </a:solidFill>
                <a:latin typeface="+mn-lt"/>
                <a:cs typeface="+mn-cs"/>
              </a:rPr>
              <a:t>Устройство храма и правила поведения в нем.</a:t>
            </a:r>
            <a:endParaRPr lang="ru-RU" sz="2400" b="1" dirty="0">
              <a:solidFill>
                <a:schemeClr val="accent3">
                  <a:lumMod val="50000"/>
                </a:schemeClr>
              </a:solidFill>
              <a:latin typeface="+mn-lt"/>
              <a:cs typeface="+mn-cs"/>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2"/>
          <p:cNvSpPr>
            <a:spLocks noChangeArrowheads="1"/>
          </p:cNvSpPr>
          <p:nvPr/>
        </p:nvSpPr>
        <p:spPr bwMode="auto">
          <a:xfrm>
            <a:off x="336550" y="6021388"/>
            <a:ext cx="8470900" cy="461962"/>
          </a:xfrm>
          <a:prstGeom prst="rect">
            <a:avLst/>
          </a:prstGeom>
          <a:solidFill>
            <a:srgbClr val="F6F5EE"/>
          </a:solidFill>
          <a:ln w="9525">
            <a:noFill/>
            <a:miter lim="800000"/>
            <a:headEnd/>
            <a:tailEnd/>
          </a:ln>
        </p:spPr>
        <p:txBody>
          <a:bodyPr>
            <a:spAutoFit/>
          </a:bodyPr>
          <a:lstStyle/>
          <a:p>
            <a:pPr algn="just"/>
            <a:r>
              <a:rPr lang="ru-RU" sz="2400" b="1"/>
              <a:t>Прежде чем войти в храм, давайте рассмотрим его снаружи.</a:t>
            </a:r>
          </a:p>
        </p:txBody>
      </p:sp>
      <p:pic>
        <p:nvPicPr>
          <p:cNvPr id="11267" name="Рисунок 5"/>
          <p:cNvPicPr>
            <a:picLocks noChangeAspect="1"/>
          </p:cNvPicPr>
          <p:nvPr/>
        </p:nvPicPr>
        <p:blipFill>
          <a:blip r:embed="rId3"/>
          <a:srcRect/>
          <a:stretch>
            <a:fillRect/>
          </a:stretch>
        </p:blipFill>
        <p:spPr bwMode="auto">
          <a:xfrm>
            <a:off x="800100" y="107950"/>
            <a:ext cx="7543800" cy="565626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3"/>
          <p:cNvPicPr>
            <a:picLocks noChangeAspect="1"/>
          </p:cNvPicPr>
          <p:nvPr/>
        </p:nvPicPr>
        <p:blipFill>
          <a:blip r:embed="rId2"/>
          <a:srcRect/>
          <a:stretch>
            <a:fillRect/>
          </a:stretch>
        </p:blipFill>
        <p:spPr bwMode="auto">
          <a:xfrm>
            <a:off x="1384300" y="115888"/>
            <a:ext cx="7515225" cy="6516687"/>
          </a:xfrm>
          <a:prstGeom prst="rect">
            <a:avLst/>
          </a:prstGeom>
          <a:noFill/>
          <a:ln w="9525">
            <a:noFill/>
            <a:miter lim="800000"/>
            <a:headEnd/>
            <a:tailEnd/>
          </a:ln>
        </p:spPr>
      </p:pic>
      <p:sp>
        <p:nvSpPr>
          <p:cNvPr id="12291" name="Прямоугольник 1"/>
          <p:cNvSpPr>
            <a:spLocks noChangeArrowheads="1"/>
          </p:cNvSpPr>
          <p:nvPr/>
        </p:nvSpPr>
        <p:spPr bwMode="auto">
          <a:xfrm>
            <a:off x="323850" y="404813"/>
            <a:ext cx="3600450" cy="1570037"/>
          </a:xfrm>
          <a:prstGeom prst="rect">
            <a:avLst/>
          </a:prstGeom>
          <a:solidFill>
            <a:srgbClr val="F6F5EE"/>
          </a:solidFill>
          <a:ln w="9525">
            <a:noFill/>
            <a:miter lim="800000"/>
            <a:headEnd/>
            <a:tailEnd/>
          </a:ln>
        </p:spPr>
        <p:txBody>
          <a:bodyPr>
            <a:spAutoFit/>
          </a:bodyPr>
          <a:lstStyle/>
          <a:p>
            <a:pPr algn="just"/>
            <a:r>
              <a:rPr lang="ru-RU" sz="2400" b="1"/>
              <a:t>Храм может иметь любую форму. Наиболее распространена форма храма в виде корабля.</a:t>
            </a:r>
          </a:p>
        </p:txBody>
      </p:sp>
      <p:pic>
        <p:nvPicPr>
          <p:cNvPr id="12292" name="Рисунок 2">
            <a:hlinkClick r:id="rId3" action="ppaction://hlinksldjump"/>
          </p:cNvPr>
          <p:cNvPicPr>
            <a:picLocks noChangeAspect="1"/>
          </p:cNvPicPr>
          <p:nvPr/>
        </p:nvPicPr>
        <p:blipFill>
          <a:blip r:embed="rId4"/>
          <a:srcRect/>
          <a:stretch>
            <a:fillRect/>
          </a:stretch>
        </p:blipFill>
        <p:spPr bwMode="auto">
          <a:xfrm>
            <a:off x="392113" y="2459038"/>
            <a:ext cx="992187" cy="865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395288" y="188913"/>
            <a:ext cx="8353425" cy="3784600"/>
          </a:xfrm>
          <a:prstGeom prst="rect">
            <a:avLst/>
          </a:prstGeom>
          <a:solidFill>
            <a:srgbClr val="F6F5EE"/>
          </a:solidFill>
          <a:ln w="9525">
            <a:noFill/>
            <a:miter lim="800000"/>
            <a:headEnd/>
            <a:tailEnd/>
          </a:ln>
        </p:spPr>
        <p:txBody>
          <a:bodyPr>
            <a:spAutoFit/>
          </a:bodyPr>
          <a:lstStyle/>
          <a:p>
            <a:pPr algn="just"/>
            <a:r>
              <a:rPr lang="ru-RU" sz="2400" b="1"/>
              <a:t>С древнейших времен, согласно «Постановлениям Апостольским», православный храм повелевалось созидать «наподобие корабля, продолговато устроенным, на восток обращенным, от обеих стран к востоку притворы имеющим». И действительно, форма храмов в виде корабля получила наибольшее распространение, так что многие наши храмы создают весьма впечатляющий зрительный образ корабля с высокой мачтой – колокольней и наполненными ветром парусами – куполами, устремившегося на восток, к восходу солнца.</a:t>
            </a:r>
          </a:p>
        </p:txBody>
      </p:sp>
      <p:pic>
        <p:nvPicPr>
          <p:cNvPr id="13315" name="Рисунок 3"/>
          <p:cNvPicPr>
            <a:picLocks noChangeAspect="1"/>
          </p:cNvPicPr>
          <p:nvPr/>
        </p:nvPicPr>
        <p:blipFill>
          <a:blip r:embed="rId3"/>
          <a:srcRect/>
          <a:stretch>
            <a:fillRect/>
          </a:stretch>
        </p:blipFill>
        <p:spPr bwMode="auto">
          <a:xfrm>
            <a:off x="2466975" y="4149725"/>
            <a:ext cx="4210050" cy="2566988"/>
          </a:xfrm>
          <a:prstGeom prst="rect">
            <a:avLst/>
          </a:prstGeom>
          <a:noFill/>
          <a:ln w="9525">
            <a:noFill/>
            <a:miter lim="800000"/>
            <a:headEnd/>
            <a:tailEnd/>
          </a:ln>
        </p:spPr>
      </p:pic>
      <p:pic>
        <p:nvPicPr>
          <p:cNvPr id="13316" name="Рисунок 4">
            <a:hlinkClick r:id="rId4" action="ppaction://hlinksldjump"/>
          </p:cNvPr>
          <p:cNvPicPr>
            <a:picLocks noChangeAspect="1"/>
          </p:cNvPicPr>
          <p:nvPr/>
        </p:nvPicPr>
        <p:blipFill>
          <a:blip r:embed="rId5"/>
          <a:srcRect/>
          <a:stretch>
            <a:fillRect/>
          </a:stretch>
        </p:blipFill>
        <p:spPr bwMode="auto">
          <a:xfrm>
            <a:off x="7742238" y="5456238"/>
            <a:ext cx="1006475" cy="10287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4"/>
          <p:cNvPicPr>
            <a:picLocks noChangeAspect="1"/>
          </p:cNvPicPr>
          <p:nvPr/>
        </p:nvPicPr>
        <p:blipFill>
          <a:blip r:embed="rId2"/>
          <a:srcRect/>
          <a:stretch>
            <a:fillRect/>
          </a:stretch>
        </p:blipFill>
        <p:spPr bwMode="auto">
          <a:xfrm>
            <a:off x="557213" y="190500"/>
            <a:ext cx="8029575" cy="5141913"/>
          </a:xfrm>
          <a:prstGeom prst="rect">
            <a:avLst/>
          </a:prstGeom>
          <a:noFill/>
          <a:ln w="9525">
            <a:noFill/>
            <a:miter lim="800000"/>
            <a:headEnd/>
            <a:tailEnd/>
          </a:ln>
        </p:spPr>
      </p:pic>
      <p:sp>
        <p:nvSpPr>
          <p:cNvPr id="14339" name="Прямоугольник 1"/>
          <p:cNvSpPr>
            <a:spLocks noChangeArrowheads="1"/>
          </p:cNvSpPr>
          <p:nvPr/>
        </p:nvSpPr>
        <p:spPr bwMode="auto">
          <a:xfrm>
            <a:off x="557213" y="4724400"/>
            <a:ext cx="8029575" cy="1939925"/>
          </a:xfrm>
          <a:prstGeom prst="rect">
            <a:avLst/>
          </a:prstGeom>
          <a:solidFill>
            <a:srgbClr val="F6F5EE"/>
          </a:solidFill>
          <a:ln w="9525">
            <a:noFill/>
            <a:miter lim="800000"/>
            <a:headEnd/>
            <a:tailEnd/>
          </a:ln>
        </p:spPr>
        <p:txBody>
          <a:bodyPr>
            <a:spAutoFit/>
          </a:bodyPr>
          <a:lstStyle/>
          <a:p>
            <a:pPr algn="just"/>
            <a:r>
              <a:rPr lang="ru-RU" sz="2400" b="1"/>
              <a:t>Но вместе с тем в форме храма выражаются и иные символы, иные богословские истины. Он может быть построен в виде круга (символ вечности), креста (символ спасения), куба (символ вселенной), прямоугольника (символ ковчега спасения) или иной фигуры.</a:t>
            </a: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3"/>
          <p:cNvPicPr>
            <a:picLocks noChangeAspect="1"/>
          </p:cNvPicPr>
          <p:nvPr/>
        </p:nvPicPr>
        <p:blipFill>
          <a:blip r:embed="rId3"/>
          <a:srcRect/>
          <a:stretch>
            <a:fillRect/>
          </a:stretch>
        </p:blipFill>
        <p:spPr bwMode="auto">
          <a:xfrm>
            <a:off x="557213" y="188913"/>
            <a:ext cx="8029575" cy="5359400"/>
          </a:xfrm>
          <a:prstGeom prst="rect">
            <a:avLst/>
          </a:prstGeom>
          <a:noFill/>
          <a:ln w="9525">
            <a:noFill/>
            <a:miter lim="800000"/>
            <a:headEnd/>
            <a:tailEnd/>
          </a:ln>
        </p:spPr>
      </p:pic>
      <p:sp>
        <p:nvSpPr>
          <p:cNvPr id="15363" name="Прямоугольник 1"/>
          <p:cNvSpPr>
            <a:spLocks noChangeArrowheads="1"/>
          </p:cNvSpPr>
          <p:nvPr/>
        </p:nvSpPr>
        <p:spPr bwMode="auto">
          <a:xfrm>
            <a:off x="552450" y="5057775"/>
            <a:ext cx="8018463" cy="1200150"/>
          </a:xfrm>
          <a:prstGeom prst="rect">
            <a:avLst/>
          </a:prstGeom>
          <a:solidFill>
            <a:srgbClr val="F6F5EE"/>
          </a:solidFill>
          <a:ln w="9525">
            <a:noFill/>
            <a:miter lim="800000"/>
            <a:headEnd/>
            <a:tailEnd/>
          </a:ln>
        </p:spPr>
        <p:txBody>
          <a:bodyPr>
            <a:spAutoFit/>
          </a:bodyPr>
          <a:lstStyle/>
          <a:p>
            <a:pPr algn="just"/>
            <a:r>
              <a:rPr lang="ru-RU" sz="2400" b="1"/>
              <a:t>Венчает храм купол (в византийской традиции), в русской — это обычно луковка или маковка. Здесь пять куполов символизируют Христа и четырех Евангелистов.</a:t>
            </a:r>
          </a:p>
        </p:txBody>
      </p:sp>
      <p:pic>
        <p:nvPicPr>
          <p:cNvPr id="15364" name="Рисунок 5">
            <a:hlinkClick r:id="rId4" action="ppaction://hlinksldjump"/>
          </p:cNvPr>
          <p:cNvPicPr>
            <a:picLocks noChangeAspect="1"/>
          </p:cNvPicPr>
          <p:nvPr/>
        </p:nvPicPr>
        <p:blipFill>
          <a:blip r:embed="rId5"/>
          <a:srcRect/>
          <a:stretch>
            <a:fillRect/>
          </a:stretch>
        </p:blipFill>
        <p:spPr bwMode="auto">
          <a:xfrm>
            <a:off x="8101013" y="5951538"/>
            <a:ext cx="701675" cy="6127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395288" y="188913"/>
            <a:ext cx="8353425" cy="3416300"/>
          </a:xfrm>
          <a:prstGeom prst="rect">
            <a:avLst/>
          </a:prstGeom>
          <a:solidFill>
            <a:srgbClr val="F6F5EE"/>
          </a:solidFill>
          <a:ln w="9525">
            <a:noFill/>
            <a:miter lim="800000"/>
            <a:headEnd/>
            <a:tailEnd/>
          </a:ln>
        </p:spPr>
        <p:txBody>
          <a:bodyPr>
            <a:spAutoFit/>
          </a:bodyPr>
          <a:lstStyle/>
          <a:p>
            <a:pPr algn="just"/>
            <a:r>
              <a:rPr lang="ru-RU" sz="2400" b="1"/>
              <a:t>Это оригинальное, русское, решение купола заключает в себе особый богословский смысл. Если в Византии купол символизировал небесную сферу, то на Руси возвышающийся над храмом купол является доминантой, подчиняющей себе весь экстерьер и выступающей в качестве видимого знака, указывающего на Божественное достоинство Христа, «Которого Бог посадил превыше всего, покорив все под ноги Его, и поставил Главою Церкви, которая есть Тело Его» (Еф.1,22).</a:t>
            </a:r>
          </a:p>
        </p:txBody>
      </p:sp>
      <p:pic>
        <p:nvPicPr>
          <p:cNvPr id="16387" name="Рисунок 6"/>
          <p:cNvPicPr>
            <a:picLocks noChangeAspect="1"/>
          </p:cNvPicPr>
          <p:nvPr/>
        </p:nvPicPr>
        <p:blipFill>
          <a:blip r:embed="rId3"/>
          <a:srcRect/>
          <a:stretch>
            <a:fillRect/>
          </a:stretch>
        </p:blipFill>
        <p:spPr bwMode="auto">
          <a:xfrm>
            <a:off x="827088" y="3790950"/>
            <a:ext cx="3611562" cy="2360613"/>
          </a:xfrm>
          <a:prstGeom prst="rect">
            <a:avLst/>
          </a:prstGeom>
          <a:noFill/>
          <a:ln w="9525">
            <a:noFill/>
            <a:miter lim="800000"/>
            <a:headEnd/>
            <a:tailEnd/>
          </a:ln>
        </p:spPr>
      </p:pic>
      <p:sp>
        <p:nvSpPr>
          <p:cNvPr id="16388" name="Прямоугольник 7"/>
          <p:cNvSpPr>
            <a:spLocks noChangeArrowheads="1"/>
          </p:cNvSpPr>
          <p:nvPr/>
        </p:nvSpPr>
        <p:spPr bwMode="auto">
          <a:xfrm>
            <a:off x="827088" y="6153150"/>
            <a:ext cx="3616325" cy="338138"/>
          </a:xfrm>
          <a:prstGeom prst="rect">
            <a:avLst/>
          </a:prstGeom>
          <a:noFill/>
          <a:ln w="9525">
            <a:noFill/>
            <a:miter lim="800000"/>
            <a:headEnd/>
            <a:tailEnd/>
          </a:ln>
        </p:spPr>
        <p:txBody>
          <a:bodyPr wrap="none">
            <a:spAutoFit/>
          </a:bodyPr>
          <a:lstStyle/>
          <a:p>
            <a:pPr algn="ctr"/>
            <a:r>
              <a:rPr lang="ru-RU" sz="1600"/>
              <a:t>Храм Святой Софии в Константинополе</a:t>
            </a:r>
          </a:p>
        </p:txBody>
      </p:sp>
      <p:pic>
        <p:nvPicPr>
          <p:cNvPr id="16389" name="Рисунок 8"/>
          <p:cNvPicPr>
            <a:picLocks noChangeAspect="1"/>
          </p:cNvPicPr>
          <p:nvPr/>
        </p:nvPicPr>
        <p:blipFill>
          <a:blip r:embed="rId4"/>
          <a:srcRect/>
          <a:stretch>
            <a:fillRect/>
          </a:stretch>
        </p:blipFill>
        <p:spPr bwMode="auto">
          <a:xfrm>
            <a:off x="4997450" y="3803650"/>
            <a:ext cx="3175000" cy="2352675"/>
          </a:xfrm>
          <a:prstGeom prst="rect">
            <a:avLst/>
          </a:prstGeom>
          <a:noFill/>
          <a:ln w="9525">
            <a:noFill/>
            <a:miter lim="800000"/>
            <a:headEnd/>
            <a:tailEnd/>
          </a:ln>
        </p:spPr>
      </p:pic>
      <p:sp>
        <p:nvSpPr>
          <p:cNvPr id="16390" name="Прямоугольник 9"/>
          <p:cNvSpPr>
            <a:spLocks noChangeArrowheads="1"/>
          </p:cNvSpPr>
          <p:nvPr/>
        </p:nvSpPr>
        <p:spPr bwMode="auto">
          <a:xfrm>
            <a:off x="5278438" y="6153150"/>
            <a:ext cx="2613025" cy="338138"/>
          </a:xfrm>
          <a:prstGeom prst="rect">
            <a:avLst/>
          </a:prstGeom>
          <a:noFill/>
          <a:ln w="9525">
            <a:noFill/>
            <a:miter lim="800000"/>
            <a:headEnd/>
            <a:tailEnd/>
          </a:ln>
        </p:spPr>
        <p:txBody>
          <a:bodyPr wrap="none">
            <a:spAutoFit/>
          </a:bodyPr>
          <a:lstStyle/>
          <a:p>
            <a:pPr algn="ctr"/>
            <a:r>
              <a:rPr lang="ru-RU" sz="1600"/>
              <a:t>Храм Святой Софии в Киеве</a:t>
            </a:r>
          </a:p>
        </p:txBody>
      </p:sp>
      <p:pic>
        <p:nvPicPr>
          <p:cNvPr id="16391" name="Рисунок 10">
            <a:hlinkClick r:id="rId5" action="ppaction://hlinksldjump"/>
          </p:cNvPr>
          <p:cNvPicPr>
            <a:picLocks noChangeAspect="1"/>
          </p:cNvPicPr>
          <p:nvPr/>
        </p:nvPicPr>
        <p:blipFill>
          <a:blip r:embed="rId6"/>
          <a:srcRect/>
          <a:stretch>
            <a:fillRect/>
          </a:stretch>
        </p:blipFill>
        <p:spPr bwMode="auto">
          <a:xfrm>
            <a:off x="8172450" y="5934075"/>
            <a:ext cx="936625" cy="9588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p:cNvPicPr>
            <a:picLocks noChangeAspect="1"/>
          </p:cNvPicPr>
          <p:nvPr/>
        </p:nvPicPr>
        <p:blipFill>
          <a:blip r:embed="rId3"/>
          <a:srcRect/>
          <a:stretch>
            <a:fillRect/>
          </a:stretch>
        </p:blipFill>
        <p:spPr bwMode="auto">
          <a:xfrm>
            <a:off x="455613" y="260350"/>
            <a:ext cx="8232775" cy="5341938"/>
          </a:xfrm>
          <a:prstGeom prst="rect">
            <a:avLst/>
          </a:prstGeom>
          <a:noFill/>
          <a:ln w="9525">
            <a:noFill/>
            <a:miter lim="800000"/>
            <a:headEnd/>
            <a:tailEnd/>
          </a:ln>
        </p:spPr>
      </p:pic>
      <p:sp>
        <p:nvSpPr>
          <p:cNvPr id="17411" name="Прямоугольник 1"/>
          <p:cNvSpPr>
            <a:spLocks noChangeArrowheads="1"/>
          </p:cNvSpPr>
          <p:nvPr/>
        </p:nvSpPr>
        <p:spPr bwMode="auto">
          <a:xfrm>
            <a:off x="2192338" y="5732463"/>
            <a:ext cx="4775200" cy="831850"/>
          </a:xfrm>
          <a:prstGeom prst="rect">
            <a:avLst/>
          </a:prstGeom>
          <a:solidFill>
            <a:srgbClr val="F6F5EE"/>
          </a:solidFill>
          <a:ln w="9525">
            <a:noFill/>
            <a:miter lim="800000"/>
            <a:headEnd/>
            <a:tailEnd/>
          </a:ln>
        </p:spPr>
        <p:txBody>
          <a:bodyPr>
            <a:spAutoFit/>
          </a:bodyPr>
          <a:lstStyle/>
          <a:p>
            <a:pPr algn="just"/>
            <a:r>
              <a:rPr lang="ru-RU" sz="2400" b="1"/>
              <a:t>На куполе — обязательный крест, символ нашего Спасения. </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2"/>
          <p:cNvPicPr>
            <a:picLocks noChangeAspect="1"/>
          </p:cNvPicPr>
          <p:nvPr/>
        </p:nvPicPr>
        <p:blipFill>
          <a:blip r:embed="rId3"/>
          <a:srcRect/>
          <a:stretch>
            <a:fillRect/>
          </a:stretch>
        </p:blipFill>
        <p:spPr bwMode="auto">
          <a:xfrm>
            <a:off x="385763" y="74613"/>
            <a:ext cx="8372475" cy="6278562"/>
          </a:xfrm>
          <a:prstGeom prst="rect">
            <a:avLst/>
          </a:prstGeom>
          <a:noFill/>
          <a:ln w="9525">
            <a:noFill/>
            <a:miter lim="800000"/>
            <a:headEnd/>
            <a:tailEnd/>
          </a:ln>
        </p:spPr>
      </p:pic>
      <p:sp>
        <p:nvSpPr>
          <p:cNvPr id="18435" name="Прямоугольник 1"/>
          <p:cNvSpPr>
            <a:spLocks noChangeArrowheads="1"/>
          </p:cNvSpPr>
          <p:nvPr/>
        </p:nvSpPr>
        <p:spPr bwMode="auto">
          <a:xfrm>
            <a:off x="2176463" y="5805488"/>
            <a:ext cx="4791075" cy="830262"/>
          </a:xfrm>
          <a:prstGeom prst="rect">
            <a:avLst/>
          </a:prstGeom>
          <a:solidFill>
            <a:srgbClr val="F6F5EE"/>
          </a:solidFill>
          <a:ln w="9525">
            <a:noFill/>
            <a:miter lim="800000"/>
            <a:headEnd/>
            <a:tailEnd/>
          </a:ln>
        </p:spPr>
        <p:txBody>
          <a:bodyPr>
            <a:spAutoFit/>
          </a:bodyPr>
          <a:lstStyle/>
          <a:p>
            <a:pPr algn="just"/>
            <a:r>
              <a:rPr lang="ru-RU" sz="2400" b="1"/>
              <a:t>Колокольня находится рядом с храмом или пристроена к нему.</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9"/>
          <p:cNvPicPr>
            <a:picLocks noChangeAspect="1"/>
          </p:cNvPicPr>
          <p:nvPr/>
        </p:nvPicPr>
        <p:blipFill>
          <a:blip r:embed="rId3"/>
          <a:srcRect/>
          <a:stretch>
            <a:fillRect/>
          </a:stretch>
        </p:blipFill>
        <p:spPr bwMode="auto">
          <a:xfrm>
            <a:off x="673100" y="738188"/>
            <a:ext cx="7951788" cy="4932362"/>
          </a:xfrm>
          <a:prstGeom prst="rect">
            <a:avLst/>
          </a:prstGeom>
          <a:noFill/>
          <a:ln w="9525">
            <a:noFill/>
            <a:miter lim="800000"/>
            <a:headEnd/>
            <a:tailEnd/>
          </a:ln>
        </p:spPr>
      </p:pic>
      <p:sp>
        <p:nvSpPr>
          <p:cNvPr id="19459" name="Прямоугольник 3"/>
          <p:cNvSpPr>
            <a:spLocks noChangeArrowheads="1"/>
          </p:cNvSpPr>
          <p:nvPr/>
        </p:nvSpPr>
        <p:spPr bwMode="auto">
          <a:xfrm>
            <a:off x="2813050" y="6062663"/>
            <a:ext cx="3671888" cy="461962"/>
          </a:xfrm>
          <a:prstGeom prst="rect">
            <a:avLst/>
          </a:prstGeom>
          <a:solidFill>
            <a:srgbClr val="F6F5EE"/>
          </a:solidFill>
          <a:ln w="9525">
            <a:noFill/>
            <a:miter lim="800000"/>
            <a:headEnd/>
            <a:tailEnd/>
          </a:ln>
        </p:spPr>
        <p:txBody>
          <a:bodyPr>
            <a:spAutoFit/>
          </a:bodyPr>
          <a:lstStyle/>
          <a:p>
            <a:pPr algn="ctr"/>
            <a:r>
              <a:rPr lang="ru-RU" sz="2400" b="1"/>
              <a:t>Смотрим строение храма.</a:t>
            </a:r>
          </a:p>
        </p:txBody>
      </p:sp>
      <p:sp>
        <p:nvSpPr>
          <p:cNvPr id="19460" name="TextBox 4"/>
          <p:cNvSpPr txBox="1">
            <a:spLocks noChangeArrowheads="1"/>
          </p:cNvSpPr>
          <p:nvPr/>
        </p:nvSpPr>
        <p:spPr bwMode="auto">
          <a:xfrm>
            <a:off x="3675063" y="2030413"/>
            <a:ext cx="1382712" cy="461962"/>
          </a:xfrm>
          <a:prstGeom prst="rect">
            <a:avLst/>
          </a:prstGeom>
          <a:noFill/>
          <a:ln w="9525">
            <a:noFill/>
            <a:miter lim="800000"/>
            <a:headEnd/>
            <a:tailEnd/>
          </a:ln>
        </p:spPr>
        <p:txBody>
          <a:bodyPr>
            <a:spAutoFit/>
          </a:bodyPr>
          <a:lstStyle/>
          <a:p>
            <a:pPr algn="ctr"/>
            <a:r>
              <a:rPr lang="ru-RU" sz="2400" b="1">
                <a:solidFill>
                  <a:schemeClr val="bg1"/>
                </a:solidFill>
              </a:rPr>
              <a:t>притвор</a:t>
            </a:r>
          </a:p>
        </p:txBody>
      </p:sp>
      <p:sp>
        <p:nvSpPr>
          <p:cNvPr id="19461" name="TextBox 5"/>
          <p:cNvSpPr txBox="1">
            <a:spLocks noChangeArrowheads="1"/>
          </p:cNvSpPr>
          <p:nvPr/>
        </p:nvSpPr>
        <p:spPr bwMode="auto">
          <a:xfrm>
            <a:off x="7462838" y="2281238"/>
            <a:ext cx="1162050" cy="461962"/>
          </a:xfrm>
          <a:prstGeom prst="rect">
            <a:avLst/>
          </a:prstGeom>
          <a:noFill/>
          <a:ln w="9525">
            <a:noFill/>
            <a:miter lim="800000"/>
            <a:headEnd/>
            <a:tailEnd/>
          </a:ln>
        </p:spPr>
        <p:txBody>
          <a:bodyPr>
            <a:spAutoFit/>
          </a:bodyPr>
          <a:lstStyle/>
          <a:p>
            <a:pPr algn="ctr"/>
            <a:r>
              <a:rPr lang="ru-RU" sz="2400" b="1">
                <a:solidFill>
                  <a:schemeClr val="bg1"/>
                </a:solidFill>
              </a:rPr>
              <a:t>алтарь</a:t>
            </a:r>
          </a:p>
        </p:txBody>
      </p:sp>
      <p:sp>
        <p:nvSpPr>
          <p:cNvPr id="19462" name="TextBox 6"/>
          <p:cNvSpPr txBox="1">
            <a:spLocks noChangeArrowheads="1"/>
          </p:cNvSpPr>
          <p:nvPr/>
        </p:nvSpPr>
        <p:spPr bwMode="auto">
          <a:xfrm>
            <a:off x="5078413" y="1689100"/>
            <a:ext cx="1162050" cy="461963"/>
          </a:xfrm>
          <a:prstGeom prst="rect">
            <a:avLst/>
          </a:prstGeom>
          <a:noFill/>
          <a:ln w="9525">
            <a:noFill/>
            <a:miter lim="800000"/>
            <a:headEnd/>
            <a:tailEnd/>
          </a:ln>
        </p:spPr>
        <p:txBody>
          <a:bodyPr>
            <a:spAutoFit/>
          </a:bodyPr>
          <a:lstStyle/>
          <a:p>
            <a:pPr algn="ctr"/>
            <a:r>
              <a:rPr lang="ru-RU" sz="2400" b="1">
                <a:solidFill>
                  <a:schemeClr val="bg1"/>
                </a:solidFill>
              </a:rPr>
              <a:t>храм</a:t>
            </a:r>
          </a:p>
        </p:txBody>
      </p:sp>
      <p:sp>
        <p:nvSpPr>
          <p:cNvPr id="19463" name="TextBox 7"/>
          <p:cNvSpPr txBox="1">
            <a:spLocks noChangeArrowheads="1"/>
          </p:cNvSpPr>
          <p:nvPr/>
        </p:nvSpPr>
        <p:spPr bwMode="auto">
          <a:xfrm>
            <a:off x="806450" y="1689100"/>
            <a:ext cx="1881188" cy="461963"/>
          </a:xfrm>
          <a:prstGeom prst="rect">
            <a:avLst/>
          </a:prstGeom>
          <a:noFill/>
          <a:ln w="9525">
            <a:noFill/>
            <a:miter lim="800000"/>
            <a:headEnd/>
            <a:tailEnd/>
          </a:ln>
        </p:spPr>
        <p:txBody>
          <a:bodyPr>
            <a:spAutoFit/>
          </a:bodyPr>
          <a:lstStyle/>
          <a:p>
            <a:pPr algn="ctr"/>
            <a:r>
              <a:rPr lang="ru-RU" sz="2400" b="1">
                <a:solidFill>
                  <a:schemeClr val="bg1"/>
                </a:solidFill>
              </a:rPr>
              <a:t>колокольня</a:t>
            </a:r>
          </a:p>
        </p:txBody>
      </p:sp>
      <p:sp>
        <p:nvSpPr>
          <p:cNvPr id="19464" name="TextBox 8"/>
          <p:cNvSpPr txBox="1">
            <a:spLocks noChangeArrowheads="1"/>
          </p:cNvSpPr>
          <p:nvPr/>
        </p:nvSpPr>
        <p:spPr bwMode="auto">
          <a:xfrm>
            <a:off x="2466975" y="3924300"/>
            <a:ext cx="1382713" cy="461963"/>
          </a:xfrm>
          <a:prstGeom prst="rect">
            <a:avLst/>
          </a:prstGeom>
          <a:noFill/>
          <a:ln w="9525">
            <a:noFill/>
            <a:miter lim="800000"/>
            <a:headEnd/>
            <a:tailEnd/>
          </a:ln>
        </p:spPr>
        <p:txBody>
          <a:bodyPr>
            <a:spAutoFit/>
          </a:bodyPr>
          <a:lstStyle/>
          <a:p>
            <a:pPr algn="ctr"/>
            <a:r>
              <a:rPr lang="ru-RU" sz="2400" b="1">
                <a:solidFill>
                  <a:schemeClr val="bg1"/>
                </a:solidFill>
              </a:rPr>
              <a:t>паперть</a:t>
            </a:r>
          </a:p>
        </p:txBody>
      </p:sp>
      <p:cxnSp>
        <p:nvCxnSpPr>
          <p:cNvPr id="12" name="Прямая со стрелкой 11"/>
          <p:cNvCxnSpPr/>
          <p:nvPr/>
        </p:nvCxnSpPr>
        <p:spPr>
          <a:xfrm>
            <a:off x="4649788" y="2470150"/>
            <a:ext cx="209550" cy="45402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659438" y="2151063"/>
            <a:ext cx="136525" cy="4556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8172450" y="2924175"/>
            <a:ext cx="71438" cy="57626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2016125" y="2241550"/>
            <a:ext cx="34925" cy="50165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414713" y="4386263"/>
            <a:ext cx="434975" cy="2143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2"/>
          <p:cNvPicPr>
            <a:picLocks noChangeAspect="1"/>
          </p:cNvPicPr>
          <p:nvPr/>
        </p:nvPicPr>
        <p:blipFill>
          <a:blip r:embed="rId3"/>
          <a:srcRect/>
          <a:stretch>
            <a:fillRect/>
          </a:stretch>
        </p:blipFill>
        <p:spPr bwMode="auto">
          <a:xfrm>
            <a:off x="2365375" y="190500"/>
            <a:ext cx="6569075" cy="5400675"/>
          </a:xfrm>
          <a:prstGeom prst="rect">
            <a:avLst/>
          </a:prstGeom>
          <a:noFill/>
          <a:ln w="9525">
            <a:noFill/>
            <a:miter lim="800000"/>
            <a:headEnd/>
            <a:tailEnd/>
          </a:ln>
        </p:spPr>
      </p:pic>
      <p:sp>
        <p:nvSpPr>
          <p:cNvPr id="20483" name="Прямоугольник 10"/>
          <p:cNvSpPr>
            <a:spLocks noChangeArrowheads="1"/>
          </p:cNvSpPr>
          <p:nvPr/>
        </p:nvSpPr>
        <p:spPr bwMode="auto">
          <a:xfrm>
            <a:off x="639763" y="5661025"/>
            <a:ext cx="7950200" cy="1016000"/>
          </a:xfrm>
          <a:prstGeom prst="rect">
            <a:avLst/>
          </a:prstGeom>
          <a:solidFill>
            <a:srgbClr val="F6F5EE"/>
          </a:solidFill>
          <a:ln w="9525">
            <a:noFill/>
            <a:miter lim="800000"/>
            <a:headEnd/>
            <a:tailEnd/>
          </a:ln>
        </p:spPr>
        <p:txBody>
          <a:bodyPr>
            <a:spAutoFit/>
          </a:bodyPr>
          <a:lstStyle/>
          <a:p>
            <a:pPr algn="just"/>
            <a:r>
              <a:rPr lang="ru-RU" sz="2000" b="1"/>
              <a:t>На востоке был рай (Быт.2,8); Господь Иисус Христос как Солнце Правды (Мал.4,2) приходит с востока и Сам именуется Востоком (Зах.6,12; Пс.67,34) или Востоком свыше (Лк.1,78). </a:t>
            </a:r>
          </a:p>
        </p:txBody>
      </p:sp>
      <p:sp>
        <p:nvSpPr>
          <p:cNvPr id="20484" name="Прямоугольник 11"/>
          <p:cNvSpPr>
            <a:spLocks noChangeArrowheads="1"/>
          </p:cNvSpPr>
          <p:nvPr/>
        </p:nvSpPr>
        <p:spPr bwMode="auto">
          <a:xfrm>
            <a:off x="169863" y="444500"/>
            <a:ext cx="3322637" cy="1939925"/>
          </a:xfrm>
          <a:prstGeom prst="rect">
            <a:avLst/>
          </a:prstGeom>
          <a:solidFill>
            <a:srgbClr val="F6F5EE"/>
          </a:solidFill>
          <a:ln w="9525">
            <a:noFill/>
            <a:miter lim="800000"/>
            <a:headEnd/>
            <a:tailEnd/>
          </a:ln>
        </p:spPr>
        <p:txBody>
          <a:bodyPr>
            <a:spAutoFit/>
          </a:bodyPr>
          <a:lstStyle/>
          <a:p>
            <a:pPr algn="just"/>
            <a:r>
              <a:rPr lang="ru-RU" sz="2400" b="1"/>
              <a:t>Храм всегда обращен </a:t>
            </a:r>
            <a:r>
              <a:rPr lang="ru-RU" sz="2400" b="1">
                <a:solidFill>
                  <a:srgbClr val="0070C0"/>
                </a:solidFill>
              </a:rPr>
              <a:t>алтарем на восток</a:t>
            </a:r>
            <a:r>
              <a:rPr lang="ru-RU" sz="2400" b="1"/>
              <a:t>, так как восточная сторона с древности считалась местом обитания Бога.</a:t>
            </a:r>
          </a:p>
        </p:txBody>
      </p:sp>
      <p:sp>
        <p:nvSpPr>
          <p:cNvPr id="20485" name="TextBox 13"/>
          <p:cNvSpPr txBox="1">
            <a:spLocks noChangeArrowheads="1"/>
          </p:cNvSpPr>
          <p:nvPr/>
        </p:nvSpPr>
        <p:spPr bwMode="auto">
          <a:xfrm>
            <a:off x="1557338" y="4684713"/>
            <a:ext cx="715962" cy="400050"/>
          </a:xfrm>
          <a:prstGeom prst="rect">
            <a:avLst/>
          </a:prstGeom>
          <a:noFill/>
          <a:ln w="9525">
            <a:noFill/>
            <a:miter lim="800000"/>
            <a:headEnd/>
            <a:tailEnd/>
          </a:ln>
        </p:spPr>
        <p:txBody>
          <a:bodyPr>
            <a:spAutoFit/>
          </a:bodyPr>
          <a:lstStyle/>
          <a:p>
            <a:pPr algn="ctr"/>
            <a:r>
              <a:rPr lang="ru-RU" sz="2000" b="1">
                <a:solidFill>
                  <a:srgbClr val="C00000"/>
                </a:solidFill>
              </a:rPr>
              <a:t>вход</a:t>
            </a:r>
          </a:p>
        </p:txBody>
      </p:sp>
      <p:sp>
        <p:nvSpPr>
          <p:cNvPr id="20486" name="TextBox 14"/>
          <p:cNvSpPr txBox="1">
            <a:spLocks noChangeArrowheads="1"/>
          </p:cNvSpPr>
          <p:nvPr/>
        </p:nvSpPr>
        <p:spPr bwMode="auto">
          <a:xfrm>
            <a:off x="7708900" y="2622550"/>
            <a:ext cx="1225550" cy="708025"/>
          </a:xfrm>
          <a:prstGeom prst="rect">
            <a:avLst/>
          </a:prstGeom>
          <a:noFill/>
          <a:ln w="9525">
            <a:noFill/>
            <a:miter lim="800000"/>
            <a:headEnd/>
            <a:tailEnd/>
          </a:ln>
        </p:spPr>
        <p:txBody>
          <a:bodyPr>
            <a:spAutoFit/>
          </a:bodyPr>
          <a:lstStyle/>
          <a:p>
            <a:pPr algn="ctr"/>
            <a:r>
              <a:rPr lang="ru-RU" sz="2000" b="1">
                <a:solidFill>
                  <a:srgbClr val="C00000"/>
                </a:solidFill>
              </a:rPr>
              <a:t>алтарная аспида</a:t>
            </a:r>
          </a:p>
        </p:txBody>
      </p:sp>
      <p:pic>
        <p:nvPicPr>
          <p:cNvPr id="20487" name="Picture 2"/>
          <p:cNvPicPr>
            <a:picLocks noChangeAspect="1" noChangeArrowheads="1"/>
          </p:cNvPicPr>
          <p:nvPr/>
        </p:nvPicPr>
        <p:blipFill>
          <a:blip r:embed="rId4"/>
          <a:srcRect/>
          <a:stretch>
            <a:fillRect/>
          </a:stretch>
        </p:blipFill>
        <p:spPr bwMode="auto">
          <a:xfrm>
            <a:off x="7308850" y="3330575"/>
            <a:ext cx="609600" cy="512763"/>
          </a:xfrm>
          <a:prstGeom prst="rect">
            <a:avLst/>
          </a:prstGeom>
          <a:noFill/>
          <a:ln w="9525">
            <a:noFill/>
            <a:miter lim="800000"/>
            <a:headEnd/>
            <a:tailEnd/>
          </a:ln>
          <a:effectLst/>
        </p:spPr>
      </p:pic>
      <p:pic>
        <p:nvPicPr>
          <p:cNvPr id="20488" name="Picture 3"/>
          <p:cNvPicPr>
            <a:picLocks noChangeAspect="1" noChangeArrowheads="1"/>
          </p:cNvPicPr>
          <p:nvPr/>
        </p:nvPicPr>
        <p:blipFill>
          <a:blip r:embed="rId5"/>
          <a:srcRect/>
          <a:stretch>
            <a:fillRect/>
          </a:stretch>
        </p:blipFill>
        <p:spPr bwMode="auto">
          <a:xfrm>
            <a:off x="2301875" y="4884738"/>
            <a:ext cx="792163" cy="274637"/>
          </a:xfrm>
          <a:prstGeom prst="rect">
            <a:avLst/>
          </a:prstGeom>
          <a:noFill/>
          <a:ln w="9525">
            <a:noFill/>
            <a:miter lim="800000"/>
            <a:headEnd/>
            <a:tailEnd/>
          </a:ln>
          <a:effectLst/>
        </p:spPr>
      </p:pic>
      <p:pic>
        <p:nvPicPr>
          <p:cNvPr id="20489" name="Picture 4"/>
          <p:cNvPicPr>
            <a:picLocks noChangeAspect="1" noChangeArrowheads="1"/>
          </p:cNvPicPr>
          <p:nvPr/>
        </p:nvPicPr>
        <p:blipFill>
          <a:blip r:embed="rId6"/>
          <a:srcRect/>
          <a:stretch>
            <a:fillRect/>
          </a:stretch>
        </p:blipFill>
        <p:spPr bwMode="auto">
          <a:xfrm>
            <a:off x="7616825" y="527050"/>
            <a:ext cx="981075" cy="225425"/>
          </a:xfrm>
          <a:prstGeom prst="rect">
            <a:avLst/>
          </a:prstGeom>
          <a:noFill/>
          <a:ln w="9525">
            <a:noFill/>
            <a:miter lim="800000"/>
            <a:headEnd/>
            <a:tailEnd/>
          </a:ln>
          <a:effectLst/>
        </p:spPr>
      </p:pic>
      <p:sp>
        <p:nvSpPr>
          <p:cNvPr id="20490" name="TextBox 27"/>
          <p:cNvSpPr txBox="1">
            <a:spLocks noChangeArrowheads="1"/>
          </p:cNvSpPr>
          <p:nvPr/>
        </p:nvSpPr>
        <p:spPr bwMode="auto">
          <a:xfrm>
            <a:off x="7391400" y="444500"/>
            <a:ext cx="444500" cy="400050"/>
          </a:xfrm>
          <a:prstGeom prst="rect">
            <a:avLst/>
          </a:prstGeom>
          <a:noFill/>
          <a:ln w="9525">
            <a:noFill/>
            <a:miter lim="800000"/>
            <a:headEnd/>
            <a:tailEnd/>
          </a:ln>
        </p:spPr>
        <p:txBody>
          <a:bodyPr>
            <a:spAutoFit/>
          </a:bodyPr>
          <a:lstStyle/>
          <a:p>
            <a:pPr algn="ctr"/>
            <a:r>
              <a:rPr lang="ru-RU" sz="2000" b="1">
                <a:solidFill>
                  <a:srgbClr val="0070C0"/>
                </a:solidFill>
              </a:rPr>
              <a:t>З</a:t>
            </a:r>
          </a:p>
        </p:txBody>
      </p:sp>
      <p:sp>
        <p:nvSpPr>
          <p:cNvPr id="20491" name="TextBox 28"/>
          <p:cNvSpPr txBox="1">
            <a:spLocks noChangeArrowheads="1"/>
          </p:cNvSpPr>
          <p:nvPr/>
        </p:nvSpPr>
        <p:spPr bwMode="auto">
          <a:xfrm>
            <a:off x="8375650" y="381000"/>
            <a:ext cx="444500" cy="400050"/>
          </a:xfrm>
          <a:prstGeom prst="rect">
            <a:avLst/>
          </a:prstGeom>
          <a:noFill/>
          <a:ln w="9525">
            <a:noFill/>
            <a:miter lim="800000"/>
            <a:headEnd/>
            <a:tailEnd/>
          </a:ln>
        </p:spPr>
        <p:txBody>
          <a:bodyPr>
            <a:spAutoFit/>
          </a:bodyPr>
          <a:lstStyle/>
          <a:p>
            <a:pPr algn="ctr"/>
            <a:r>
              <a:rPr lang="ru-RU" sz="2000" b="1">
                <a:solidFill>
                  <a:srgbClr val="0070C0"/>
                </a:solidFill>
              </a:rPr>
              <a:t>В</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p:cNvPicPr>
            <a:picLocks noChangeAspect="1"/>
          </p:cNvPicPr>
          <p:nvPr/>
        </p:nvPicPr>
        <p:blipFill>
          <a:blip r:embed="rId2"/>
          <a:srcRect/>
          <a:stretch>
            <a:fillRect/>
          </a:stretch>
        </p:blipFill>
        <p:spPr bwMode="auto">
          <a:xfrm>
            <a:off x="473075" y="188913"/>
            <a:ext cx="8197850" cy="4797425"/>
          </a:xfrm>
          <a:prstGeom prst="rect">
            <a:avLst/>
          </a:prstGeom>
          <a:noFill/>
          <a:ln w="9525">
            <a:noFill/>
            <a:miter lim="800000"/>
            <a:headEnd/>
            <a:tailEnd/>
          </a:ln>
        </p:spPr>
      </p:pic>
      <p:sp>
        <p:nvSpPr>
          <p:cNvPr id="3075" name="Прямоугольник 3"/>
          <p:cNvSpPr>
            <a:spLocks noChangeArrowheads="1"/>
          </p:cNvSpPr>
          <p:nvPr/>
        </p:nvSpPr>
        <p:spPr bwMode="auto">
          <a:xfrm>
            <a:off x="647700" y="4724400"/>
            <a:ext cx="7848600" cy="1570038"/>
          </a:xfrm>
          <a:prstGeom prst="rect">
            <a:avLst/>
          </a:prstGeom>
          <a:solidFill>
            <a:srgbClr val="F6F5EE"/>
          </a:solidFill>
          <a:ln w="9525">
            <a:noFill/>
            <a:miter lim="800000"/>
            <a:headEnd/>
            <a:tailEnd/>
          </a:ln>
        </p:spPr>
        <p:txBody>
          <a:bodyPr>
            <a:spAutoFit/>
          </a:bodyPr>
          <a:lstStyle/>
          <a:p>
            <a:pPr algn="just"/>
            <a:r>
              <a:rPr lang="ru-RU" sz="2400" b="1">
                <a:solidFill>
                  <a:srgbClr val="000000"/>
                </a:solidFill>
              </a:rPr>
              <a:t>Если вы идете в храм только для того, чтобы ознакомиться с ним или сотворить личную молитву и поставить свечу, то следует выбирать время, когда в храме не совершается богослужение.</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2"/>
          <a:srcRect/>
          <a:stretch>
            <a:fillRect/>
          </a:stretch>
        </p:blipFill>
        <p:spPr bwMode="auto">
          <a:xfrm>
            <a:off x="3695700" y="333375"/>
            <a:ext cx="5284788" cy="6119813"/>
          </a:xfrm>
          <a:prstGeom prst="rect">
            <a:avLst/>
          </a:prstGeom>
          <a:noFill/>
          <a:ln w="9525">
            <a:noFill/>
            <a:miter lim="800000"/>
            <a:headEnd/>
            <a:tailEnd/>
          </a:ln>
        </p:spPr>
      </p:pic>
      <p:sp>
        <p:nvSpPr>
          <p:cNvPr id="21507" name="Прямоугольник 4"/>
          <p:cNvSpPr>
            <a:spLocks noChangeArrowheads="1"/>
          </p:cNvSpPr>
          <p:nvPr/>
        </p:nvSpPr>
        <p:spPr bwMode="auto">
          <a:xfrm>
            <a:off x="179388" y="333375"/>
            <a:ext cx="4679950" cy="1200150"/>
          </a:xfrm>
          <a:prstGeom prst="rect">
            <a:avLst/>
          </a:prstGeom>
          <a:solidFill>
            <a:srgbClr val="F6F5EE"/>
          </a:solidFill>
          <a:ln w="9525">
            <a:noFill/>
            <a:miter lim="800000"/>
            <a:headEnd/>
            <a:tailEnd/>
          </a:ln>
        </p:spPr>
        <p:txBody>
          <a:bodyPr>
            <a:spAutoFit/>
          </a:bodyPr>
          <a:lstStyle/>
          <a:p>
            <a:pPr algn="just"/>
            <a:r>
              <a:rPr lang="ru-RU" sz="2400" b="1"/>
              <a:t>Подойдем поближе. Площадка перед храмом, на которой стоят люди, называется папертью.</a:t>
            </a:r>
          </a:p>
        </p:txBody>
      </p:sp>
      <p:sp>
        <p:nvSpPr>
          <p:cNvPr id="21508" name="Прямоугольник 5"/>
          <p:cNvSpPr>
            <a:spLocks noChangeArrowheads="1"/>
          </p:cNvSpPr>
          <p:nvPr/>
        </p:nvSpPr>
        <p:spPr bwMode="auto">
          <a:xfrm>
            <a:off x="250825" y="2997200"/>
            <a:ext cx="3251200" cy="2554288"/>
          </a:xfrm>
          <a:prstGeom prst="rect">
            <a:avLst/>
          </a:prstGeom>
          <a:solidFill>
            <a:srgbClr val="F6F5EE"/>
          </a:solidFill>
          <a:ln w="9525">
            <a:noFill/>
            <a:miter lim="800000"/>
            <a:headEnd/>
            <a:tailEnd/>
          </a:ln>
        </p:spPr>
        <p:txBody>
          <a:bodyPr>
            <a:spAutoFit/>
          </a:bodyPr>
          <a:lstStyle/>
          <a:p>
            <a:pPr algn="just"/>
            <a:r>
              <a:rPr lang="ru-RU" sz="2000" b="1"/>
              <a:t>Слово паперть происходит от старославянского слова </a:t>
            </a:r>
            <a:r>
              <a:rPr lang="ru-RU" sz="2000" b="1" i="1"/>
              <a:t>пьрть</a:t>
            </a:r>
            <a:r>
              <a:rPr lang="ru-RU" sz="2000" b="1"/>
              <a:t> – дверь, а приставка </a:t>
            </a:r>
            <a:r>
              <a:rPr lang="ru-RU" sz="2000" b="1" i="1"/>
              <a:t>па</a:t>
            </a:r>
            <a:r>
              <a:rPr lang="ru-RU" sz="2000" b="1"/>
              <a:t> означает не. Таким образом, буквальный перевод слова паперть – еще не дверь, т.е. преддверие.</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1"/>
          <p:cNvPicPr>
            <a:picLocks noChangeAspect="1"/>
          </p:cNvPicPr>
          <p:nvPr/>
        </p:nvPicPr>
        <p:blipFill>
          <a:blip r:embed="rId3"/>
          <a:srcRect/>
          <a:stretch>
            <a:fillRect/>
          </a:stretch>
        </p:blipFill>
        <p:spPr bwMode="auto">
          <a:xfrm>
            <a:off x="269875" y="231775"/>
            <a:ext cx="8604250" cy="5286375"/>
          </a:xfrm>
          <a:prstGeom prst="rect">
            <a:avLst/>
          </a:prstGeom>
          <a:noFill/>
          <a:ln w="9525">
            <a:noFill/>
            <a:miter lim="800000"/>
            <a:headEnd/>
            <a:tailEnd/>
          </a:ln>
        </p:spPr>
      </p:pic>
      <p:sp>
        <p:nvSpPr>
          <p:cNvPr id="22531" name="Прямоугольник 3"/>
          <p:cNvSpPr>
            <a:spLocks noChangeArrowheads="1"/>
          </p:cNvSpPr>
          <p:nvPr/>
        </p:nvSpPr>
        <p:spPr bwMode="auto">
          <a:xfrm>
            <a:off x="1493838" y="5373688"/>
            <a:ext cx="6264275" cy="1200150"/>
          </a:xfrm>
          <a:prstGeom prst="rect">
            <a:avLst/>
          </a:prstGeom>
          <a:solidFill>
            <a:srgbClr val="F6F5EE"/>
          </a:solidFill>
          <a:ln w="9525">
            <a:noFill/>
            <a:miter lim="800000"/>
            <a:headEnd/>
            <a:tailEnd/>
          </a:ln>
        </p:spPr>
        <p:txBody>
          <a:bodyPr>
            <a:spAutoFit/>
          </a:bodyPr>
          <a:lstStyle/>
          <a:p>
            <a:pPr algn="just"/>
            <a:r>
              <a:rPr lang="ru-RU" sz="2400" b="1"/>
              <a:t>Сегодня большие паперти напоминают о том времени, когда у храмов сидело множество нищих и калек, просивших подаяние.</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p:cNvPicPr>
            <a:picLocks noChangeAspect="1"/>
          </p:cNvPicPr>
          <p:nvPr/>
        </p:nvPicPr>
        <p:blipFill>
          <a:blip r:embed="rId3"/>
          <a:srcRect/>
          <a:stretch>
            <a:fillRect/>
          </a:stretch>
        </p:blipFill>
        <p:spPr bwMode="auto">
          <a:xfrm>
            <a:off x="407988" y="188913"/>
            <a:ext cx="8328025" cy="5559425"/>
          </a:xfrm>
          <a:prstGeom prst="rect">
            <a:avLst/>
          </a:prstGeom>
          <a:noFill/>
          <a:ln w="9525">
            <a:noFill/>
            <a:miter lim="800000"/>
            <a:headEnd/>
            <a:tailEnd/>
          </a:ln>
        </p:spPr>
      </p:pic>
      <p:sp>
        <p:nvSpPr>
          <p:cNvPr id="23555" name="Прямоугольник 2"/>
          <p:cNvSpPr>
            <a:spLocks noChangeArrowheads="1"/>
          </p:cNvSpPr>
          <p:nvPr/>
        </p:nvSpPr>
        <p:spPr bwMode="auto">
          <a:xfrm>
            <a:off x="719138" y="5373688"/>
            <a:ext cx="7705725" cy="1200150"/>
          </a:xfrm>
          <a:prstGeom prst="rect">
            <a:avLst/>
          </a:prstGeom>
          <a:solidFill>
            <a:srgbClr val="F6F5EE"/>
          </a:solidFill>
          <a:ln w="9525">
            <a:noFill/>
            <a:miter lim="800000"/>
            <a:headEnd/>
            <a:tailEnd/>
          </a:ln>
        </p:spPr>
        <p:txBody>
          <a:bodyPr>
            <a:spAutoFit/>
          </a:bodyPr>
          <a:lstStyle/>
          <a:p>
            <a:pPr algn="just"/>
            <a:r>
              <a:rPr lang="ru-RU" sz="2400" b="1"/>
              <a:t>В средние века на Руси паперти строили большими также потому, что существовала практика наказывать грешников епитимьей молиться на паперти.</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1"/>
          <p:cNvPicPr>
            <a:picLocks noChangeAspect="1"/>
          </p:cNvPicPr>
          <p:nvPr/>
        </p:nvPicPr>
        <p:blipFill>
          <a:blip r:embed="rId2"/>
          <a:srcRect/>
          <a:stretch>
            <a:fillRect/>
          </a:stretch>
        </p:blipFill>
        <p:spPr bwMode="auto">
          <a:xfrm>
            <a:off x="817563" y="188913"/>
            <a:ext cx="7508875" cy="4762500"/>
          </a:xfrm>
          <a:prstGeom prst="rect">
            <a:avLst/>
          </a:prstGeom>
          <a:noFill/>
          <a:ln w="9525">
            <a:noFill/>
            <a:miter lim="800000"/>
            <a:headEnd/>
            <a:tailEnd/>
          </a:ln>
        </p:spPr>
      </p:pic>
      <p:sp>
        <p:nvSpPr>
          <p:cNvPr id="24579" name="Прямоугольник 3"/>
          <p:cNvSpPr>
            <a:spLocks noChangeArrowheads="1"/>
          </p:cNvSpPr>
          <p:nvPr/>
        </p:nvSpPr>
        <p:spPr bwMode="auto">
          <a:xfrm>
            <a:off x="287338" y="4948238"/>
            <a:ext cx="8569325" cy="1570037"/>
          </a:xfrm>
          <a:prstGeom prst="rect">
            <a:avLst/>
          </a:prstGeom>
          <a:solidFill>
            <a:srgbClr val="F6F5EE"/>
          </a:solidFill>
          <a:ln w="9525">
            <a:noFill/>
            <a:miter lim="800000"/>
            <a:headEnd/>
            <a:tailEnd/>
          </a:ln>
        </p:spPr>
        <p:txBody>
          <a:bodyPr>
            <a:spAutoFit/>
          </a:bodyPr>
          <a:lstStyle/>
          <a:p>
            <a:pPr algn="just"/>
            <a:r>
              <a:rPr lang="ru-RU" sz="2400" b="1"/>
              <a:t>Над входом в храм находится икона Иисуса Христа, которая говорит о том, что место это — свято. Поклонившись перед ней, не спеша трижды осеняем себя крестным знамением. Мужчины и мальчики снимают при этом головной убор.</a:t>
            </a:r>
          </a:p>
        </p:txBody>
      </p:sp>
      <p:pic>
        <p:nvPicPr>
          <p:cNvPr id="24580" name="Рисунок 4">
            <a:hlinkClick r:id="rId3" action="ppaction://hlinksldjump"/>
          </p:cNvPr>
          <p:cNvPicPr>
            <a:picLocks noChangeAspect="1"/>
          </p:cNvPicPr>
          <p:nvPr/>
        </p:nvPicPr>
        <p:blipFill>
          <a:blip r:embed="rId4"/>
          <a:srcRect/>
          <a:stretch>
            <a:fillRect/>
          </a:stretch>
        </p:blipFill>
        <p:spPr bwMode="auto">
          <a:xfrm>
            <a:off x="8442325" y="6211888"/>
            <a:ext cx="701675" cy="6127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Прямоугольник 2"/>
          <p:cNvSpPr>
            <a:spLocks noChangeArrowheads="1"/>
          </p:cNvSpPr>
          <p:nvPr/>
        </p:nvSpPr>
        <p:spPr bwMode="auto">
          <a:xfrm>
            <a:off x="539750" y="4652963"/>
            <a:ext cx="8064500" cy="1939925"/>
          </a:xfrm>
          <a:prstGeom prst="rect">
            <a:avLst/>
          </a:prstGeom>
          <a:solidFill>
            <a:srgbClr val="F6F5EE"/>
          </a:solidFill>
          <a:ln w="9525">
            <a:noFill/>
            <a:miter lim="800000"/>
            <a:headEnd/>
            <a:tailEnd/>
          </a:ln>
        </p:spPr>
        <p:txBody>
          <a:bodyPr>
            <a:spAutoFit/>
          </a:bodyPr>
          <a:lstStyle/>
          <a:p>
            <a:pPr algn="just"/>
            <a:r>
              <a:rPr lang="ru-RU" sz="2400" b="1"/>
              <a:t>Крестное знамение — наше свидетельство о распятии Христовом; оно во всех обстоятельствах жизни употреблялось еще первыми христианами. Православные крестятся правой рукой справа налево, в отличие от католиков и протестантов (англикан Высокой церкви).</a:t>
            </a:r>
          </a:p>
        </p:txBody>
      </p:sp>
      <p:pic>
        <p:nvPicPr>
          <p:cNvPr id="25603" name="Рисунок 6"/>
          <p:cNvPicPr>
            <a:picLocks noChangeAspect="1"/>
          </p:cNvPicPr>
          <p:nvPr/>
        </p:nvPicPr>
        <p:blipFill>
          <a:blip r:embed="rId3"/>
          <a:srcRect/>
          <a:stretch>
            <a:fillRect/>
          </a:stretch>
        </p:blipFill>
        <p:spPr bwMode="auto">
          <a:xfrm>
            <a:off x="3446463" y="709613"/>
            <a:ext cx="5445125" cy="3762375"/>
          </a:xfrm>
          <a:prstGeom prst="rect">
            <a:avLst/>
          </a:prstGeom>
          <a:noFill/>
          <a:ln w="9525">
            <a:noFill/>
            <a:miter lim="800000"/>
            <a:headEnd/>
            <a:tailEnd/>
          </a:ln>
        </p:spPr>
      </p:pic>
      <p:pic>
        <p:nvPicPr>
          <p:cNvPr id="25604" name="Рисунок 3"/>
          <p:cNvPicPr>
            <a:picLocks noChangeAspect="1"/>
          </p:cNvPicPr>
          <p:nvPr/>
        </p:nvPicPr>
        <p:blipFill>
          <a:blip r:embed="rId4"/>
          <a:srcRect/>
          <a:stretch>
            <a:fillRect/>
          </a:stretch>
        </p:blipFill>
        <p:spPr bwMode="auto">
          <a:xfrm>
            <a:off x="395288" y="312738"/>
            <a:ext cx="2682875" cy="41592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Прямоугольник 2"/>
          <p:cNvSpPr>
            <a:spLocks noChangeArrowheads="1"/>
          </p:cNvSpPr>
          <p:nvPr/>
        </p:nvSpPr>
        <p:spPr bwMode="auto">
          <a:xfrm>
            <a:off x="587375" y="765175"/>
            <a:ext cx="4464050" cy="4154488"/>
          </a:xfrm>
          <a:prstGeom prst="rect">
            <a:avLst/>
          </a:prstGeom>
          <a:solidFill>
            <a:srgbClr val="F6F5EE"/>
          </a:solidFill>
          <a:ln w="9525">
            <a:noFill/>
            <a:miter lim="800000"/>
            <a:headEnd/>
            <a:tailEnd/>
          </a:ln>
        </p:spPr>
        <p:txBody>
          <a:bodyPr>
            <a:spAutoFit/>
          </a:bodyPr>
          <a:lstStyle/>
          <a:p>
            <a:pPr algn="just"/>
            <a:r>
              <a:rPr lang="ru-RU" sz="2400" b="1"/>
              <a:t>Три первых пальца правой руки (большой, указательный и средний) складывают вместе, в знак нашей веры в Единую и Нераздельную Пресвятую Троицу. Безымянный палец и мизинец пригибают к ладони, что знаменует два естества Господа Иисуса Христа (что он есть истинный Бог и ис­тинный Человек).</a:t>
            </a:r>
          </a:p>
        </p:txBody>
      </p:sp>
      <p:pic>
        <p:nvPicPr>
          <p:cNvPr id="26627" name="Рисунок 5"/>
          <p:cNvPicPr>
            <a:picLocks noChangeAspect="1"/>
          </p:cNvPicPr>
          <p:nvPr/>
        </p:nvPicPr>
        <p:blipFill>
          <a:blip r:embed="rId2"/>
          <a:srcRect l="59848" t="4416" r="15909" b="37369"/>
          <a:stretch>
            <a:fillRect/>
          </a:stretch>
        </p:blipFill>
        <p:spPr bwMode="auto">
          <a:xfrm>
            <a:off x="5472113" y="303213"/>
            <a:ext cx="3095625" cy="557371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Прямоугольник 2"/>
          <p:cNvSpPr>
            <a:spLocks noChangeArrowheads="1"/>
          </p:cNvSpPr>
          <p:nvPr/>
        </p:nvSpPr>
        <p:spPr bwMode="auto">
          <a:xfrm>
            <a:off x="355600" y="6092825"/>
            <a:ext cx="8380413" cy="461963"/>
          </a:xfrm>
          <a:prstGeom prst="rect">
            <a:avLst/>
          </a:prstGeom>
          <a:solidFill>
            <a:srgbClr val="F6F5EE"/>
          </a:solidFill>
          <a:ln w="9525">
            <a:noFill/>
            <a:miter lim="800000"/>
            <a:headEnd/>
            <a:tailEnd/>
          </a:ln>
        </p:spPr>
        <p:txBody>
          <a:bodyPr>
            <a:spAutoFit/>
          </a:bodyPr>
          <a:lstStyle/>
          <a:p>
            <a:pPr algn="just"/>
            <a:r>
              <a:rPr lang="ru-RU" sz="2400" b="1"/>
              <a:t>Наконец, опустив руку и поклонившись, говорим: «Аминь».</a:t>
            </a:r>
          </a:p>
        </p:txBody>
      </p:sp>
      <p:pic>
        <p:nvPicPr>
          <p:cNvPr id="27651" name="Рисунок 3"/>
          <p:cNvPicPr>
            <a:picLocks noChangeAspect="1"/>
          </p:cNvPicPr>
          <p:nvPr/>
        </p:nvPicPr>
        <p:blipFill>
          <a:blip r:embed="rId3"/>
          <a:srcRect/>
          <a:stretch>
            <a:fillRect/>
          </a:stretch>
        </p:blipFill>
        <p:spPr bwMode="auto">
          <a:xfrm>
            <a:off x="7227888" y="260350"/>
            <a:ext cx="1422400" cy="1812925"/>
          </a:xfrm>
          <a:prstGeom prst="rect">
            <a:avLst/>
          </a:prstGeom>
          <a:noFill/>
          <a:ln w="9525">
            <a:noFill/>
            <a:miter lim="800000"/>
            <a:headEnd/>
            <a:tailEnd/>
          </a:ln>
        </p:spPr>
      </p:pic>
      <p:sp>
        <p:nvSpPr>
          <p:cNvPr id="27652" name="Прямоугольник 4"/>
          <p:cNvSpPr>
            <a:spLocks noChangeArrowheads="1"/>
          </p:cNvSpPr>
          <p:nvPr/>
        </p:nvSpPr>
        <p:spPr bwMode="auto">
          <a:xfrm>
            <a:off x="355600" y="409575"/>
            <a:ext cx="5945188" cy="1200150"/>
          </a:xfrm>
          <a:prstGeom prst="rect">
            <a:avLst/>
          </a:prstGeom>
          <a:solidFill>
            <a:srgbClr val="F6F5EE"/>
          </a:solidFill>
          <a:ln w="9525">
            <a:noFill/>
            <a:miter lim="800000"/>
            <a:headEnd/>
            <a:tailEnd/>
          </a:ln>
        </p:spPr>
        <p:txBody>
          <a:bodyPr>
            <a:spAutoFit/>
          </a:bodyPr>
          <a:lstStyle/>
          <a:p>
            <a:pPr algn="just"/>
            <a:r>
              <a:rPr lang="ru-RU" sz="2400" b="1"/>
              <a:t>Теперь тремя сложенными пальцами со словами «Во имя Отца…» мы прикасаемся ко лбу, в знак освящения ума…</a:t>
            </a:r>
          </a:p>
        </p:txBody>
      </p:sp>
      <p:sp>
        <p:nvSpPr>
          <p:cNvPr id="27653" name="Прямоугольник 5"/>
          <p:cNvSpPr>
            <a:spLocks noChangeArrowheads="1"/>
          </p:cNvSpPr>
          <p:nvPr/>
        </p:nvSpPr>
        <p:spPr bwMode="auto">
          <a:xfrm>
            <a:off x="330200" y="2209800"/>
            <a:ext cx="6592888" cy="1939925"/>
          </a:xfrm>
          <a:prstGeom prst="rect">
            <a:avLst/>
          </a:prstGeom>
          <a:solidFill>
            <a:srgbClr val="F6F5EE"/>
          </a:solidFill>
          <a:ln w="9525">
            <a:noFill/>
            <a:miter lim="800000"/>
            <a:headEnd/>
            <a:tailEnd/>
          </a:ln>
        </p:spPr>
        <p:txBody>
          <a:bodyPr>
            <a:spAutoFit/>
          </a:bodyPr>
          <a:lstStyle/>
          <a:p>
            <a:pPr algn="just"/>
            <a:r>
              <a:rPr lang="ru-RU" sz="2400" b="1"/>
              <a:t>…затем, со словами «…и Сына…» — к низу груди (и даже чуть ниже груди, к области пупка, чтобы начертанный на теле крест получился пропорциональным, а не «перевернутым») в знак освящения сердца…</a:t>
            </a:r>
          </a:p>
        </p:txBody>
      </p:sp>
      <p:pic>
        <p:nvPicPr>
          <p:cNvPr id="27654" name="Рисунок 6"/>
          <p:cNvPicPr>
            <a:picLocks noChangeAspect="1"/>
          </p:cNvPicPr>
          <p:nvPr/>
        </p:nvPicPr>
        <p:blipFill>
          <a:blip r:embed="rId4"/>
          <a:srcRect/>
          <a:stretch>
            <a:fillRect/>
          </a:stretch>
        </p:blipFill>
        <p:spPr bwMode="auto">
          <a:xfrm>
            <a:off x="7229475" y="2314575"/>
            <a:ext cx="1419225" cy="1835150"/>
          </a:xfrm>
          <a:prstGeom prst="rect">
            <a:avLst/>
          </a:prstGeom>
          <a:noFill/>
          <a:ln w="9525">
            <a:noFill/>
            <a:miter lim="800000"/>
            <a:headEnd/>
            <a:tailEnd/>
          </a:ln>
        </p:spPr>
      </p:pic>
      <p:sp>
        <p:nvSpPr>
          <p:cNvPr id="27655" name="Прямоугольник 7"/>
          <p:cNvSpPr>
            <a:spLocks noChangeArrowheads="1"/>
          </p:cNvSpPr>
          <p:nvPr/>
        </p:nvSpPr>
        <p:spPr bwMode="auto">
          <a:xfrm>
            <a:off x="330200" y="4365625"/>
            <a:ext cx="4921250" cy="1568450"/>
          </a:xfrm>
          <a:prstGeom prst="rect">
            <a:avLst/>
          </a:prstGeom>
          <a:solidFill>
            <a:srgbClr val="F6F5EE"/>
          </a:solidFill>
          <a:ln w="9525">
            <a:noFill/>
            <a:miter lim="800000"/>
            <a:headEnd/>
            <a:tailEnd/>
          </a:ln>
        </p:spPr>
        <p:txBody>
          <a:bodyPr>
            <a:spAutoFit/>
          </a:bodyPr>
          <a:lstStyle/>
          <a:p>
            <a:pPr algn="just"/>
            <a:r>
              <a:rPr lang="ru-RU" sz="2400" b="1"/>
              <a:t>…затем, со словами «…и Святаго Духа!» — к правому и левому плечу, в знак освящения дел рук наших и всех телесных сил.</a:t>
            </a:r>
          </a:p>
        </p:txBody>
      </p:sp>
      <p:pic>
        <p:nvPicPr>
          <p:cNvPr id="27656" name="Рисунок 8"/>
          <p:cNvPicPr>
            <a:picLocks noChangeAspect="1"/>
          </p:cNvPicPr>
          <p:nvPr/>
        </p:nvPicPr>
        <p:blipFill>
          <a:blip r:embed="rId5"/>
          <a:srcRect/>
          <a:stretch>
            <a:fillRect/>
          </a:stretch>
        </p:blipFill>
        <p:spPr bwMode="auto">
          <a:xfrm>
            <a:off x="5797550" y="4241800"/>
            <a:ext cx="1304925" cy="1692275"/>
          </a:xfrm>
          <a:prstGeom prst="rect">
            <a:avLst/>
          </a:prstGeom>
          <a:noFill/>
          <a:ln w="9525">
            <a:noFill/>
            <a:miter lim="800000"/>
            <a:headEnd/>
            <a:tailEnd/>
          </a:ln>
        </p:spPr>
      </p:pic>
      <p:pic>
        <p:nvPicPr>
          <p:cNvPr id="27657" name="Рисунок 9"/>
          <p:cNvPicPr>
            <a:picLocks noChangeAspect="1"/>
          </p:cNvPicPr>
          <p:nvPr/>
        </p:nvPicPr>
        <p:blipFill>
          <a:blip r:embed="rId6"/>
          <a:srcRect/>
          <a:stretch>
            <a:fillRect/>
          </a:stretch>
        </p:blipFill>
        <p:spPr bwMode="auto">
          <a:xfrm>
            <a:off x="7308850" y="4241800"/>
            <a:ext cx="1223963" cy="16922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Рисунок 15"/>
          <p:cNvPicPr>
            <a:picLocks noChangeAspect="1"/>
          </p:cNvPicPr>
          <p:nvPr/>
        </p:nvPicPr>
        <p:blipFill>
          <a:blip r:embed="rId3"/>
          <a:srcRect l="56061" b="9496"/>
          <a:stretch>
            <a:fillRect/>
          </a:stretch>
        </p:blipFill>
        <p:spPr bwMode="auto">
          <a:xfrm>
            <a:off x="5126038" y="0"/>
            <a:ext cx="4017962" cy="6207125"/>
          </a:xfrm>
          <a:prstGeom prst="rect">
            <a:avLst/>
          </a:prstGeom>
          <a:noFill/>
          <a:ln w="9525">
            <a:noFill/>
            <a:miter lim="800000"/>
            <a:headEnd/>
            <a:tailEnd/>
          </a:ln>
        </p:spPr>
      </p:pic>
      <p:sp>
        <p:nvSpPr>
          <p:cNvPr id="28675" name="Прямоугольник 13"/>
          <p:cNvSpPr>
            <a:spLocks noChangeArrowheads="1"/>
          </p:cNvSpPr>
          <p:nvPr/>
        </p:nvSpPr>
        <p:spPr bwMode="auto">
          <a:xfrm>
            <a:off x="395288" y="2492375"/>
            <a:ext cx="5400675" cy="4156075"/>
          </a:xfrm>
          <a:prstGeom prst="rect">
            <a:avLst/>
          </a:prstGeom>
          <a:solidFill>
            <a:srgbClr val="F6F5EE"/>
          </a:solidFill>
          <a:ln w="9525">
            <a:noFill/>
            <a:miter lim="800000"/>
            <a:headEnd/>
            <a:tailEnd/>
          </a:ln>
        </p:spPr>
        <p:txBody>
          <a:bodyPr>
            <a:spAutoFit/>
          </a:bodyPr>
          <a:lstStyle/>
          <a:p>
            <a:pPr algn="just"/>
            <a:r>
              <a:rPr lang="ru-RU" sz="2400" b="1"/>
              <a:t>Налагать на себя крестное знамение следует так, чтобы чувствовать прикосновение собственной руки (а не «крестить воздух»), а поклон полагать лишь после того, как прикоснулись к правому и левому плечу (не «ломая крест» до того, как он начертан). Опустив руку, совершаем поясной поклон, потому, что только что изобразили на себе Голгофский Крест, и поклоняемся ему.</a:t>
            </a:r>
          </a:p>
        </p:txBody>
      </p:sp>
      <p:pic>
        <p:nvPicPr>
          <p:cNvPr id="28676" name="Рисунок 14"/>
          <p:cNvPicPr>
            <a:picLocks noChangeAspect="1"/>
          </p:cNvPicPr>
          <p:nvPr/>
        </p:nvPicPr>
        <p:blipFill>
          <a:blip r:embed="rId4"/>
          <a:srcRect/>
          <a:stretch>
            <a:fillRect/>
          </a:stretch>
        </p:blipFill>
        <p:spPr bwMode="auto">
          <a:xfrm>
            <a:off x="2087563" y="403225"/>
            <a:ext cx="1512887" cy="185896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Рисунок 1"/>
          <p:cNvPicPr>
            <a:picLocks noChangeAspect="1"/>
          </p:cNvPicPr>
          <p:nvPr/>
        </p:nvPicPr>
        <p:blipFill>
          <a:blip r:embed="rId2"/>
          <a:srcRect/>
          <a:stretch>
            <a:fillRect/>
          </a:stretch>
        </p:blipFill>
        <p:spPr bwMode="auto">
          <a:xfrm>
            <a:off x="595313" y="117475"/>
            <a:ext cx="7953375" cy="5627688"/>
          </a:xfrm>
          <a:prstGeom prst="rect">
            <a:avLst/>
          </a:prstGeom>
          <a:noFill/>
          <a:ln w="9525">
            <a:noFill/>
            <a:miter lim="800000"/>
            <a:headEnd/>
            <a:tailEnd/>
          </a:ln>
        </p:spPr>
      </p:pic>
      <p:sp>
        <p:nvSpPr>
          <p:cNvPr id="29699" name="Прямоугольник 3"/>
          <p:cNvSpPr>
            <a:spLocks noChangeArrowheads="1"/>
          </p:cNvSpPr>
          <p:nvPr/>
        </p:nvSpPr>
        <p:spPr bwMode="auto">
          <a:xfrm>
            <a:off x="454025" y="4960938"/>
            <a:ext cx="8235950" cy="1568450"/>
          </a:xfrm>
          <a:prstGeom prst="rect">
            <a:avLst/>
          </a:prstGeom>
          <a:solidFill>
            <a:srgbClr val="F6F5EE"/>
          </a:solidFill>
          <a:ln w="9525">
            <a:noFill/>
            <a:miter lim="800000"/>
            <a:headEnd/>
            <a:tailEnd/>
          </a:ln>
        </p:spPr>
        <p:txBody>
          <a:bodyPr>
            <a:spAutoFit/>
          </a:bodyPr>
          <a:lstStyle/>
          <a:p>
            <a:pPr algn="just"/>
            <a:r>
              <a:rPr lang="ru-RU" sz="2400" b="1"/>
              <a:t>Как и всеми нашими действиями, крестным знамением Православие побуждает нас исповедовать свою веру. Этот священный знак исполнен великой силы, и употреблять его следует четко, внимательно, без малейшей небрежности.</a:t>
            </a:r>
          </a:p>
        </p:txBody>
      </p:sp>
      <p:pic>
        <p:nvPicPr>
          <p:cNvPr id="29700" name="Рисунок 4">
            <a:hlinkClick r:id="rId3" action="ppaction://hlinksldjump"/>
          </p:cNvPr>
          <p:cNvPicPr>
            <a:picLocks noChangeAspect="1"/>
          </p:cNvPicPr>
          <p:nvPr/>
        </p:nvPicPr>
        <p:blipFill>
          <a:blip r:embed="rId4"/>
          <a:srcRect/>
          <a:stretch>
            <a:fillRect/>
          </a:stretch>
        </p:blipFill>
        <p:spPr bwMode="auto">
          <a:xfrm>
            <a:off x="8172450" y="5934075"/>
            <a:ext cx="936625" cy="9588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
          <p:cNvPicPr>
            <a:picLocks noChangeAspect="1"/>
          </p:cNvPicPr>
          <p:nvPr/>
        </p:nvPicPr>
        <p:blipFill>
          <a:blip r:embed="rId2"/>
          <a:srcRect/>
          <a:stretch>
            <a:fillRect/>
          </a:stretch>
        </p:blipFill>
        <p:spPr bwMode="auto">
          <a:xfrm>
            <a:off x="685800" y="188913"/>
            <a:ext cx="7735888" cy="5162550"/>
          </a:xfrm>
          <a:prstGeom prst="rect">
            <a:avLst/>
          </a:prstGeom>
          <a:noFill/>
          <a:ln w="9525">
            <a:noFill/>
            <a:miter lim="800000"/>
            <a:headEnd/>
            <a:tailEnd/>
          </a:ln>
        </p:spPr>
      </p:pic>
      <p:sp>
        <p:nvSpPr>
          <p:cNvPr id="30723" name="Прямоугольник 2"/>
          <p:cNvSpPr>
            <a:spLocks noChangeArrowheads="1"/>
          </p:cNvSpPr>
          <p:nvPr/>
        </p:nvSpPr>
        <p:spPr bwMode="auto">
          <a:xfrm>
            <a:off x="449263" y="4948238"/>
            <a:ext cx="8245475" cy="1570037"/>
          </a:xfrm>
          <a:prstGeom prst="rect">
            <a:avLst/>
          </a:prstGeom>
          <a:solidFill>
            <a:srgbClr val="F6F5EE"/>
          </a:solidFill>
          <a:ln w="9525">
            <a:noFill/>
            <a:miter lim="800000"/>
            <a:headEnd/>
            <a:tailEnd/>
          </a:ln>
        </p:spPr>
        <p:txBody>
          <a:bodyPr>
            <a:spAutoFit/>
          </a:bodyPr>
          <a:lstStyle/>
          <a:p>
            <a:pPr algn="just"/>
            <a:r>
              <a:rPr lang="ru-RU" sz="2400" b="1"/>
              <a:t>По старинным русским традициям перед входом в храм полагалось три земных поклона, то есть человек вставал на колени и касался головой земли. Сегодня эта традиция сохранилась лишь в некоторых монастырях.</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2"/>
          <p:cNvPicPr>
            <a:picLocks noChangeAspect="1"/>
          </p:cNvPicPr>
          <p:nvPr/>
        </p:nvPicPr>
        <p:blipFill>
          <a:blip r:embed="rId3"/>
          <a:srcRect/>
          <a:stretch>
            <a:fillRect/>
          </a:stretch>
        </p:blipFill>
        <p:spPr bwMode="auto">
          <a:xfrm>
            <a:off x="4786313" y="1196975"/>
            <a:ext cx="4021137" cy="5334000"/>
          </a:xfrm>
          <a:prstGeom prst="rect">
            <a:avLst/>
          </a:prstGeom>
          <a:noFill/>
          <a:ln w="9525">
            <a:noFill/>
            <a:miter lim="800000"/>
            <a:headEnd/>
            <a:tailEnd/>
          </a:ln>
        </p:spPr>
      </p:pic>
      <p:sp>
        <p:nvSpPr>
          <p:cNvPr id="4099" name="Прямоугольник 1"/>
          <p:cNvSpPr>
            <a:spLocks noChangeArrowheads="1"/>
          </p:cNvSpPr>
          <p:nvPr/>
        </p:nvSpPr>
        <p:spPr bwMode="auto">
          <a:xfrm>
            <a:off x="179388" y="228600"/>
            <a:ext cx="7848600" cy="831850"/>
          </a:xfrm>
          <a:prstGeom prst="rect">
            <a:avLst/>
          </a:prstGeom>
          <a:solidFill>
            <a:srgbClr val="F6F5EE"/>
          </a:solidFill>
          <a:ln w="9525">
            <a:noFill/>
            <a:miter lim="800000"/>
            <a:headEnd/>
            <a:tailEnd/>
          </a:ln>
        </p:spPr>
        <p:txBody>
          <a:bodyPr>
            <a:spAutoFit/>
          </a:bodyPr>
          <a:lstStyle/>
          <a:p>
            <a:pPr algn="just"/>
            <a:r>
              <a:rPr lang="ru-RU" sz="2400" b="1">
                <a:solidFill>
                  <a:srgbClr val="000000"/>
                </a:solidFill>
              </a:rPr>
              <a:t>Вы собрались посетить православный храм, значит нужно подумать и соответствующем внешнем виде.</a:t>
            </a:r>
          </a:p>
        </p:txBody>
      </p:sp>
      <p:sp>
        <p:nvSpPr>
          <p:cNvPr id="4100" name="Прямоугольник 3"/>
          <p:cNvSpPr>
            <a:spLocks noChangeArrowheads="1"/>
          </p:cNvSpPr>
          <p:nvPr/>
        </p:nvSpPr>
        <p:spPr bwMode="auto">
          <a:xfrm>
            <a:off x="179388" y="1824038"/>
            <a:ext cx="4111625" cy="2308225"/>
          </a:xfrm>
          <a:prstGeom prst="rect">
            <a:avLst/>
          </a:prstGeom>
          <a:solidFill>
            <a:srgbClr val="F6F5EE"/>
          </a:solidFill>
          <a:ln w="9525">
            <a:noFill/>
            <a:miter lim="800000"/>
            <a:headEnd/>
            <a:tailEnd/>
          </a:ln>
        </p:spPr>
        <p:txBody>
          <a:bodyPr>
            <a:spAutoFit/>
          </a:bodyPr>
          <a:lstStyle/>
          <a:p>
            <a:pPr algn="just"/>
            <a:r>
              <a:rPr lang="ru-RU" sz="2400" b="1">
                <a:solidFill>
                  <a:srgbClr val="000000"/>
                </a:solidFill>
              </a:rPr>
              <a:t>Главное в одежде - чтобы она не смущала никого и не привлекала к себе пристального внимания. Это дом молитвы и ничто не должно от нее отвлекать.</a:t>
            </a:r>
          </a:p>
        </p:txBody>
      </p:sp>
      <p:pic>
        <p:nvPicPr>
          <p:cNvPr id="4101" name="Рисунок 4">
            <a:hlinkClick r:id="rId4" action="ppaction://hlinksldjump"/>
          </p:cNvPr>
          <p:cNvPicPr>
            <a:picLocks noChangeAspect="1"/>
          </p:cNvPicPr>
          <p:nvPr/>
        </p:nvPicPr>
        <p:blipFill>
          <a:blip r:embed="rId5"/>
          <a:srcRect/>
          <a:stretch>
            <a:fillRect/>
          </a:stretch>
        </p:blipFill>
        <p:spPr bwMode="auto">
          <a:xfrm>
            <a:off x="1908175" y="4941888"/>
            <a:ext cx="925513" cy="8064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4"/>
          <p:cNvPicPr>
            <a:picLocks noChangeAspect="1"/>
          </p:cNvPicPr>
          <p:nvPr/>
        </p:nvPicPr>
        <p:blipFill>
          <a:blip r:embed="rId3"/>
          <a:srcRect/>
          <a:stretch>
            <a:fillRect/>
          </a:stretch>
        </p:blipFill>
        <p:spPr bwMode="auto">
          <a:xfrm>
            <a:off x="1116013" y="160338"/>
            <a:ext cx="6911975" cy="4889500"/>
          </a:xfrm>
          <a:prstGeom prst="rect">
            <a:avLst/>
          </a:prstGeom>
          <a:noFill/>
          <a:ln w="9525">
            <a:noFill/>
            <a:miter lim="800000"/>
            <a:headEnd/>
            <a:tailEnd/>
          </a:ln>
        </p:spPr>
      </p:pic>
      <p:sp>
        <p:nvSpPr>
          <p:cNvPr id="31747" name="Прямоугольник 3"/>
          <p:cNvSpPr>
            <a:spLocks noChangeArrowheads="1"/>
          </p:cNvSpPr>
          <p:nvPr/>
        </p:nvSpPr>
        <p:spPr bwMode="auto">
          <a:xfrm>
            <a:off x="865188" y="5049838"/>
            <a:ext cx="7413625" cy="1568450"/>
          </a:xfrm>
          <a:prstGeom prst="rect">
            <a:avLst/>
          </a:prstGeom>
          <a:solidFill>
            <a:srgbClr val="F6F5EE"/>
          </a:solidFill>
          <a:ln w="9525">
            <a:noFill/>
            <a:miter lim="800000"/>
            <a:headEnd/>
            <a:tailEnd/>
          </a:ln>
        </p:spPr>
        <p:txBody>
          <a:bodyPr>
            <a:spAutoFit/>
          </a:bodyPr>
          <a:lstStyle/>
          <a:p>
            <a:pPr algn="just"/>
            <a:r>
              <a:rPr lang="ru-RU" sz="2400" b="1"/>
              <a:t>В храм человек входит через притвор. Притвор — это небольшое пространство между дверью и самым храмом. Теперь это место стало проходным; но в древности притвор играл громадную роль. </a:t>
            </a:r>
          </a:p>
        </p:txBody>
      </p:sp>
      <p:pic>
        <p:nvPicPr>
          <p:cNvPr id="31748" name="Рисунок 5">
            <a:hlinkClick r:id="rId4" action="ppaction://hlinksldjump"/>
          </p:cNvPr>
          <p:cNvPicPr>
            <a:picLocks noChangeAspect="1"/>
          </p:cNvPicPr>
          <p:nvPr/>
        </p:nvPicPr>
        <p:blipFill>
          <a:blip r:embed="rId5"/>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Прямоугольник 3"/>
          <p:cNvSpPr>
            <a:spLocks noChangeArrowheads="1"/>
          </p:cNvSpPr>
          <p:nvPr/>
        </p:nvSpPr>
        <p:spPr bwMode="auto">
          <a:xfrm>
            <a:off x="352425" y="169863"/>
            <a:ext cx="8439150" cy="5016500"/>
          </a:xfrm>
          <a:prstGeom prst="rect">
            <a:avLst/>
          </a:prstGeom>
          <a:solidFill>
            <a:srgbClr val="F6F5EE"/>
          </a:solidFill>
          <a:ln w="9525">
            <a:noFill/>
            <a:miter lim="800000"/>
            <a:headEnd/>
            <a:tailEnd/>
          </a:ln>
        </p:spPr>
        <p:txBody>
          <a:bodyPr>
            <a:spAutoFit/>
          </a:bodyPr>
          <a:lstStyle/>
          <a:p>
            <a:pPr algn="just"/>
            <a:r>
              <a:rPr lang="ru-RU" sz="2000" b="1"/>
              <a:t>В греческом языке есть даже слово, обозначающее эту, первую, часть храма, – нартекс (с греч. – шкатулка, ларец).</a:t>
            </a:r>
          </a:p>
          <a:p>
            <a:pPr algn="just"/>
            <a:r>
              <a:rPr lang="ru-RU" sz="2000" b="1"/>
              <a:t>В Древней Церкви в притворе молились </a:t>
            </a:r>
            <a:r>
              <a:rPr lang="ru-RU" sz="2000" b="1">
                <a:solidFill>
                  <a:srgbClr val="0070C0"/>
                </a:solidFill>
              </a:rPr>
              <a:t>оглашенные</a:t>
            </a:r>
            <a:r>
              <a:rPr lang="ru-RU" sz="2000" b="1"/>
              <a:t>. Оглашенные — это люди, которые услышали проповедь, до которых дошла эта весть о Христе, дошел голос (откуда и слово “оглашенные”) и которые зажглись интересом или верой. Ранее притвор архитектурно был закрыт в сторону церкви и открыт в сторону улицы, то есть он открыт всему миру. Все, кто только услышат о Христе, у кого вдруг появится живой интерес, могут туда прийти; но там они должны были бы оставаться. Теперь мы этого не делаем, но в древности это соблюдалось строго. В храм вступали не через дверь, а через крещение, и пока человек не был крещен, он оставался в притворе. Но для того, чтобы люди могли молиться, часть службы совершалась при открытых дверях, так что стоявшие в притворе могли слышать ту часть богослужения, которая была поучением. В притворе стояли и те, кто после крещения нарушил какую-либо основную христианскую заповедь - </a:t>
            </a:r>
            <a:r>
              <a:rPr lang="ru-RU" sz="2000" b="1">
                <a:solidFill>
                  <a:srgbClr val="0070C0"/>
                </a:solidFill>
              </a:rPr>
              <a:t>кающиеся</a:t>
            </a:r>
            <a:r>
              <a:rPr lang="ru-RU" sz="2000" b="1"/>
              <a:t>.</a:t>
            </a:r>
          </a:p>
        </p:txBody>
      </p:sp>
      <p:pic>
        <p:nvPicPr>
          <p:cNvPr id="32771" name="Рисунок 2"/>
          <p:cNvPicPr>
            <a:picLocks noChangeAspect="1"/>
          </p:cNvPicPr>
          <p:nvPr/>
        </p:nvPicPr>
        <p:blipFill>
          <a:blip r:embed="rId3"/>
          <a:srcRect/>
          <a:stretch>
            <a:fillRect/>
          </a:stretch>
        </p:blipFill>
        <p:spPr bwMode="auto">
          <a:xfrm>
            <a:off x="5219700" y="4845050"/>
            <a:ext cx="2916238" cy="1944688"/>
          </a:xfrm>
          <a:prstGeom prst="rect">
            <a:avLst/>
          </a:prstGeom>
          <a:noFill/>
          <a:ln w="9525">
            <a:noFill/>
            <a:miter lim="800000"/>
            <a:headEnd/>
            <a:tailEnd/>
          </a:ln>
        </p:spPr>
      </p:pic>
      <p:sp>
        <p:nvSpPr>
          <p:cNvPr id="32772" name="Прямоугольник 5"/>
          <p:cNvSpPr>
            <a:spLocks noChangeArrowheads="1"/>
          </p:cNvSpPr>
          <p:nvPr/>
        </p:nvSpPr>
        <p:spPr bwMode="auto">
          <a:xfrm>
            <a:off x="755650" y="5373688"/>
            <a:ext cx="4075113" cy="1014412"/>
          </a:xfrm>
          <a:prstGeom prst="rect">
            <a:avLst/>
          </a:prstGeom>
          <a:solidFill>
            <a:srgbClr val="F6F5EE"/>
          </a:solidFill>
          <a:ln w="9525">
            <a:noFill/>
            <a:miter lim="800000"/>
            <a:headEnd/>
            <a:tailEnd/>
          </a:ln>
        </p:spPr>
        <p:txBody>
          <a:bodyPr>
            <a:spAutoFit/>
          </a:bodyPr>
          <a:lstStyle/>
          <a:p>
            <a:pPr algn="just"/>
            <a:r>
              <a:rPr lang="ru-RU" sz="2000" b="1"/>
              <a:t>Впоследствии нужда в притворах отпала, так как крестили людей во младенчестве.</a:t>
            </a: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Рисунок 1"/>
          <p:cNvPicPr>
            <a:picLocks noChangeAspect="1"/>
          </p:cNvPicPr>
          <p:nvPr/>
        </p:nvPicPr>
        <p:blipFill>
          <a:blip r:embed="rId3"/>
          <a:srcRect/>
          <a:stretch>
            <a:fillRect/>
          </a:stretch>
        </p:blipFill>
        <p:spPr bwMode="auto">
          <a:xfrm>
            <a:off x="1882775" y="3141663"/>
            <a:ext cx="5378450" cy="3582987"/>
          </a:xfrm>
          <a:prstGeom prst="rect">
            <a:avLst/>
          </a:prstGeom>
          <a:noFill/>
          <a:ln w="9525">
            <a:noFill/>
            <a:miter lim="800000"/>
            <a:headEnd/>
            <a:tailEnd/>
          </a:ln>
        </p:spPr>
      </p:pic>
      <p:sp>
        <p:nvSpPr>
          <p:cNvPr id="33795" name="Прямоугольник 3"/>
          <p:cNvSpPr>
            <a:spLocks noChangeArrowheads="1"/>
          </p:cNvSpPr>
          <p:nvPr/>
        </p:nvSpPr>
        <p:spPr bwMode="auto">
          <a:xfrm>
            <a:off x="352425" y="188913"/>
            <a:ext cx="8439150" cy="2678112"/>
          </a:xfrm>
          <a:prstGeom prst="rect">
            <a:avLst/>
          </a:prstGeom>
          <a:solidFill>
            <a:srgbClr val="F6F5EE"/>
          </a:solidFill>
          <a:ln w="9525">
            <a:noFill/>
            <a:miter lim="800000"/>
            <a:headEnd/>
            <a:tailEnd/>
          </a:ln>
        </p:spPr>
        <p:txBody>
          <a:bodyPr>
            <a:spAutoFit/>
          </a:bodyPr>
          <a:lstStyle/>
          <a:p>
            <a:pPr algn="just"/>
            <a:r>
              <a:rPr lang="ru-RU" sz="2400" b="1"/>
              <a:t>В древнерусских храмах притворов поначалу тоже не было, они были не нужны. Потом появляется традиция устраивать при храме трапезы. В дни поминания усопших это были поминальные трапезы для бедных, нищих. Эти-то трапезы устраивались как раз в притворах. Некоторые притворы русских средневековых храмов имели площадь в несколько сот квадратных метров.</a:t>
            </a:r>
          </a:p>
        </p:txBody>
      </p:sp>
      <p:pic>
        <p:nvPicPr>
          <p:cNvPr id="33796" name="Рисунок 4">
            <a:hlinkClick r:id="rId4" action="ppaction://hlinksldjump"/>
          </p:cNvPr>
          <p:cNvPicPr>
            <a:picLocks noChangeAspect="1"/>
          </p:cNvPicPr>
          <p:nvPr/>
        </p:nvPicPr>
        <p:blipFill>
          <a:blip r:embed="rId5"/>
          <a:srcRect/>
          <a:stretch>
            <a:fillRect/>
          </a:stretch>
        </p:blipFill>
        <p:spPr bwMode="auto">
          <a:xfrm>
            <a:off x="8172450" y="5843588"/>
            <a:ext cx="936625" cy="9588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1"/>
          <p:cNvPicPr>
            <a:picLocks noChangeAspect="1"/>
          </p:cNvPicPr>
          <p:nvPr/>
        </p:nvPicPr>
        <p:blipFill>
          <a:blip r:embed="rId2"/>
          <a:srcRect/>
          <a:stretch>
            <a:fillRect/>
          </a:stretch>
        </p:blipFill>
        <p:spPr bwMode="auto">
          <a:xfrm>
            <a:off x="488950" y="115888"/>
            <a:ext cx="8166100" cy="5451475"/>
          </a:xfrm>
          <a:prstGeom prst="rect">
            <a:avLst/>
          </a:prstGeom>
          <a:noFill/>
          <a:ln w="9525">
            <a:noFill/>
            <a:miter lim="800000"/>
            <a:headEnd/>
            <a:tailEnd/>
          </a:ln>
        </p:spPr>
      </p:pic>
      <p:sp>
        <p:nvSpPr>
          <p:cNvPr id="34819" name="Прямоугольник 2"/>
          <p:cNvSpPr>
            <a:spLocks noChangeArrowheads="1"/>
          </p:cNvSpPr>
          <p:nvPr/>
        </p:nvSpPr>
        <p:spPr bwMode="auto">
          <a:xfrm>
            <a:off x="539750" y="5373688"/>
            <a:ext cx="8064500" cy="1200150"/>
          </a:xfrm>
          <a:prstGeom prst="rect">
            <a:avLst/>
          </a:prstGeom>
          <a:solidFill>
            <a:srgbClr val="F6F5EE"/>
          </a:solidFill>
          <a:ln w="9525">
            <a:noFill/>
            <a:miter lim="800000"/>
            <a:headEnd/>
            <a:tailEnd/>
          </a:ln>
        </p:spPr>
        <p:txBody>
          <a:bodyPr>
            <a:spAutoFit/>
          </a:bodyPr>
          <a:lstStyle/>
          <a:p>
            <a:pPr algn="just"/>
            <a:r>
              <a:rPr lang="ru-RU" sz="2400" b="1"/>
              <a:t>Если в древности притвор отделялся от храма глухой стеной, сегодня притвор – часть храма. В притворах теперь часто устраиваются свечные или книжные лавки. </a:t>
            </a: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1"/>
          <p:cNvPicPr>
            <a:picLocks noChangeAspect="1"/>
          </p:cNvPicPr>
          <p:nvPr/>
        </p:nvPicPr>
        <p:blipFill>
          <a:blip r:embed="rId2"/>
          <a:srcRect/>
          <a:stretch>
            <a:fillRect/>
          </a:stretch>
        </p:blipFill>
        <p:spPr bwMode="auto">
          <a:xfrm>
            <a:off x="344488" y="115888"/>
            <a:ext cx="8455025" cy="5643562"/>
          </a:xfrm>
          <a:prstGeom prst="rect">
            <a:avLst/>
          </a:prstGeom>
          <a:noFill/>
          <a:ln w="9525">
            <a:noFill/>
            <a:miter lim="800000"/>
            <a:headEnd/>
            <a:tailEnd/>
          </a:ln>
        </p:spPr>
      </p:pic>
      <p:sp>
        <p:nvSpPr>
          <p:cNvPr id="35843" name="Прямоугольник 2"/>
          <p:cNvSpPr>
            <a:spLocks noChangeArrowheads="1"/>
          </p:cNvSpPr>
          <p:nvPr/>
        </p:nvSpPr>
        <p:spPr bwMode="auto">
          <a:xfrm>
            <a:off x="539750" y="5373688"/>
            <a:ext cx="8064500" cy="1200150"/>
          </a:xfrm>
          <a:prstGeom prst="rect">
            <a:avLst/>
          </a:prstGeom>
          <a:solidFill>
            <a:srgbClr val="F6F5EE"/>
          </a:solidFill>
          <a:ln w="9525">
            <a:noFill/>
            <a:miter lim="800000"/>
            <a:headEnd/>
            <a:tailEnd/>
          </a:ln>
        </p:spPr>
        <p:txBody>
          <a:bodyPr>
            <a:spAutoFit/>
          </a:bodyPr>
          <a:lstStyle/>
          <a:p>
            <a:pPr algn="just"/>
            <a:r>
              <a:rPr lang="ru-RU" sz="2400" b="1"/>
              <a:t>Хотя, делая покупку, мы совершаем ее в специально предназначенном для того месте – притворе, а не в самом храме, следует сохранять благоговение и тишину.</a:t>
            </a: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3"/>
          <p:cNvPicPr>
            <a:picLocks noChangeAspect="1"/>
          </p:cNvPicPr>
          <p:nvPr/>
        </p:nvPicPr>
        <p:blipFill>
          <a:blip r:embed="rId2"/>
          <a:srcRect/>
          <a:stretch>
            <a:fillRect/>
          </a:stretch>
        </p:blipFill>
        <p:spPr bwMode="auto">
          <a:xfrm>
            <a:off x="539750" y="119063"/>
            <a:ext cx="8064500" cy="5373687"/>
          </a:xfrm>
          <a:prstGeom prst="rect">
            <a:avLst/>
          </a:prstGeom>
          <a:noFill/>
          <a:ln w="9525">
            <a:noFill/>
            <a:miter lim="800000"/>
            <a:headEnd/>
            <a:tailEnd/>
          </a:ln>
        </p:spPr>
      </p:pic>
      <p:sp>
        <p:nvSpPr>
          <p:cNvPr id="36867" name="Прямоугольник 2"/>
          <p:cNvSpPr>
            <a:spLocks noChangeArrowheads="1"/>
          </p:cNvSpPr>
          <p:nvPr/>
        </p:nvSpPr>
        <p:spPr bwMode="auto">
          <a:xfrm>
            <a:off x="539750" y="5373688"/>
            <a:ext cx="8064500" cy="1200150"/>
          </a:xfrm>
          <a:prstGeom prst="rect">
            <a:avLst/>
          </a:prstGeom>
          <a:solidFill>
            <a:srgbClr val="F6F5EE"/>
          </a:solidFill>
          <a:ln w="9525">
            <a:noFill/>
            <a:miter lim="800000"/>
            <a:headEnd/>
            <a:tailEnd/>
          </a:ln>
        </p:spPr>
        <p:txBody>
          <a:bodyPr>
            <a:spAutoFit/>
          </a:bodyPr>
          <a:lstStyle/>
          <a:p>
            <a:pPr algn="just"/>
            <a:r>
              <a:rPr lang="ru-RU" sz="2400" b="1"/>
              <a:t>Если церковная лавка находится вне здания храма или в притворе, отделенном от самого храма стеной, то имеет смысл сразу приобрести свечи и написать записки.</a:t>
            </a:r>
          </a:p>
        </p:txBody>
      </p:sp>
      <p:pic>
        <p:nvPicPr>
          <p:cNvPr id="36868" name="Рисунок 4">
            <a:hlinkClick r:id="rId3" action="ppaction://hlinksldjump"/>
          </p:cNvPr>
          <p:cNvPicPr>
            <a:picLocks noChangeAspect="1"/>
          </p:cNvPicPr>
          <p:nvPr/>
        </p:nvPicPr>
        <p:blipFill>
          <a:blip r:embed="rId4"/>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Рисунок 1"/>
          <p:cNvPicPr>
            <a:picLocks noChangeAspect="1"/>
          </p:cNvPicPr>
          <p:nvPr/>
        </p:nvPicPr>
        <p:blipFill>
          <a:blip r:embed="rId2"/>
          <a:srcRect/>
          <a:stretch>
            <a:fillRect/>
          </a:stretch>
        </p:blipFill>
        <p:spPr bwMode="auto">
          <a:xfrm>
            <a:off x="935038" y="192088"/>
            <a:ext cx="7273925" cy="4845050"/>
          </a:xfrm>
          <a:prstGeom prst="rect">
            <a:avLst/>
          </a:prstGeom>
          <a:noFill/>
          <a:ln w="9525">
            <a:noFill/>
            <a:miter lim="800000"/>
            <a:headEnd/>
            <a:tailEnd/>
          </a:ln>
        </p:spPr>
      </p:pic>
      <p:sp>
        <p:nvSpPr>
          <p:cNvPr id="37891" name="Прямоугольник 2"/>
          <p:cNvSpPr>
            <a:spLocks noChangeArrowheads="1"/>
          </p:cNvSpPr>
          <p:nvPr/>
        </p:nvSpPr>
        <p:spPr bwMode="auto">
          <a:xfrm>
            <a:off x="358775" y="4652963"/>
            <a:ext cx="8426450" cy="1939925"/>
          </a:xfrm>
          <a:prstGeom prst="rect">
            <a:avLst/>
          </a:prstGeom>
          <a:solidFill>
            <a:srgbClr val="F6F5EE"/>
          </a:solidFill>
          <a:ln w="9525">
            <a:noFill/>
            <a:miter lim="800000"/>
            <a:headEnd/>
            <a:tailEnd/>
          </a:ln>
        </p:spPr>
        <p:txBody>
          <a:bodyPr>
            <a:spAutoFit/>
          </a:bodyPr>
          <a:lstStyle/>
          <a:p>
            <a:pPr algn="just"/>
            <a:r>
              <a:rPr lang="ru-RU" sz="2000" b="1">
                <a:solidFill>
                  <a:srgbClr val="000000"/>
                </a:solidFill>
              </a:rPr>
              <a:t>Что это за записки? Зачем их пишут и подают в храме?</a:t>
            </a:r>
          </a:p>
          <a:p>
            <a:pPr algn="just"/>
            <a:r>
              <a:rPr lang="ru-RU" sz="2000" b="1">
                <a:solidFill>
                  <a:srgbClr val="000000"/>
                </a:solidFill>
              </a:rPr>
              <a:t>Подавать записки с именами наших родных, друзей, всех тех, за кого мы хотим, чтобы помолились на Литургии, молебне, панихиде, – очень древняя традиция. Во время службы мы действительно молимся за живых и усопших. Молимся в разные моменты службы, и в соответствии с тем, как мы хотим помянуть человека, мы и подаем записку. </a:t>
            </a:r>
          </a:p>
        </p:txBody>
      </p:sp>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Прямоугольник 2"/>
          <p:cNvSpPr>
            <a:spLocks noChangeArrowheads="1"/>
          </p:cNvSpPr>
          <p:nvPr/>
        </p:nvSpPr>
        <p:spPr bwMode="auto">
          <a:xfrm>
            <a:off x="539750" y="182563"/>
            <a:ext cx="8064500" cy="6492875"/>
          </a:xfrm>
          <a:prstGeom prst="rect">
            <a:avLst/>
          </a:prstGeom>
          <a:solidFill>
            <a:srgbClr val="F6F5EE"/>
          </a:solidFill>
          <a:ln w="9525">
            <a:noFill/>
            <a:miter lim="800000"/>
            <a:headEnd/>
            <a:tailEnd/>
          </a:ln>
        </p:spPr>
        <p:txBody>
          <a:bodyPr>
            <a:spAutoFit/>
          </a:bodyPr>
          <a:lstStyle/>
          <a:p>
            <a:r>
              <a:rPr lang="ru-RU" sz="1600" b="1">
                <a:solidFill>
                  <a:srgbClr val="0070C0"/>
                </a:solidFill>
              </a:rPr>
              <a:t>На обедню, на Литургию, на проскомидию</a:t>
            </a:r>
            <a:r>
              <a:rPr lang="ru-RU" sz="1600">
                <a:solidFill>
                  <a:srgbClr val="000000"/>
                </a:solidFill>
              </a:rPr>
              <a:t>… Так обычно обозначается самое распространенное поминание, на которое мы подаем записки. Это значит, что записка поминается во время совершения проскомидии, в начале Литургии. При этом из просфоры священник вынимает частицу. Затем эта частица кладется на дискос, а после Литургии опускается в Святую Чашу с Кровью Христовой. </a:t>
            </a:r>
          </a:p>
          <a:p>
            <a:r>
              <a:rPr lang="ru-RU" sz="1600">
                <a:solidFill>
                  <a:srgbClr val="000000"/>
                </a:solidFill>
              </a:rPr>
              <a:t>Это поминание считается самым главным и важным.</a:t>
            </a:r>
          </a:p>
          <a:p>
            <a:endParaRPr lang="ru-RU" sz="1600">
              <a:solidFill>
                <a:srgbClr val="000000"/>
              </a:solidFill>
            </a:endParaRPr>
          </a:p>
          <a:p>
            <a:r>
              <a:rPr lang="ru-RU" sz="1600" b="1">
                <a:solidFill>
                  <a:srgbClr val="0070C0"/>
                </a:solidFill>
              </a:rPr>
              <a:t>На ектению</a:t>
            </a:r>
            <a:r>
              <a:rPr lang="ru-RU" sz="1600">
                <a:solidFill>
                  <a:srgbClr val="000000"/>
                </a:solidFill>
              </a:rPr>
              <a:t>… Так называется поминание, когда записку прочитывают на проскомидии (и вынимают частицы за тех, кто там записан), а затем эту же записку поминает диакон вслух (а если записок много – и священники в алтаре) на Литургии, во время великой ектении, или на заупокойной ектении.</a:t>
            </a:r>
          </a:p>
          <a:p>
            <a:endParaRPr lang="ru-RU" sz="1600">
              <a:solidFill>
                <a:srgbClr val="000000"/>
              </a:solidFill>
            </a:endParaRPr>
          </a:p>
          <a:p>
            <a:r>
              <a:rPr lang="ru-RU" sz="1600" b="1">
                <a:solidFill>
                  <a:srgbClr val="0070C0"/>
                </a:solidFill>
              </a:rPr>
              <a:t>На молебен</a:t>
            </a:r>
            <a:r>
              <a:rPr lang="ru-RU" sz="1600">
                <a:solidFill>
                  <a:srgbClr val="000000"/>
                </a:solidFill>
              </a:rPr>
              <a:t>… Эта записка идет не на Литургию, а на молебен «О здравии». Священник читает эти записки во время ектении, когда молится о различных нуждах. </a:t>
            </a:r>
          </a:p>
          <a:p>
            <a:endParaRPr lang="ru-RU" sz="1600">
              <a:solidFill>
                <a:srgbClr val="000000"/>
              </a:solidFill>
            </a:endParaRPr>
          </a:p>
          <a:p>
            <a:r>
              <a:rPr lang="ru-RU" sz="1600" b="1">
                <a:solidFill>
                  <a:srgbClr val="0070C0"/>
                </a:solidFill>
              </a:rPr>
              <a:t>На панихиду</a:t>
            </a:r>
            <a:r>
              <a:rPr lang="ru-RU" sz="1600">
                <a:solidFill>
                  <a:srgbClr val="000000"/>
                </a:solidFill>
              </a:rPr>
              <a:t>… Подаются записки только за усопших. </a:t>
            </a:r>
          </a:p>
          <a:p>
            <a:endParaRPr lang="ru-RU" sz="1600">
              <a:solidFill>
                <a:srgbClr val="000000"/>
              </a:solidFill>
            </a:endParaRPr>
          </a:p>
          <a:p>
            <a:r>
              <a:rPr lang="ru-RU" sz="1600" b="1">
                <a:solidFill>
                  <a:srgbClr val="0070C0"/>
                </a:solidFill>
              </a:rPr>
              <a:t>На сорокоуст</a:t>
            </a:r>
            <a:r>
              <a:rPr lang="ru-RU" sz="1600">
                <a:solidFill>
                  <a:srgbClr val="000000"/>
                </a:solidFill>
              </a:rPr>
              <a:t>… Эта записка подшивается в специальную папку и поминается 40 дней подряд на Литургии.</a:t>
            </a:r>
          </a:p>
          <a:p>
            <a:endParaRPr lang="ru-RU" sz="1600">
              <a:solidFill>
                <a:srgbClr val="000000"/>
              </a:solidFill>
            </a:endParaRPr>
          </a:p>
          <a:p>
            <a:r>
              <a:rPr lang="ru-RU" sz="1600" b="1">
                <a:solidFill>
                  <a:srgbClr val="0070C0"/>
                </a:solidFill>
              </a:rPr>
              <a:t>На пост, на полгода, на год</a:t>
            </a:r>
            <a:r>
              <a:rPr lang="ru-RU" sz="1600">
                <a:solidFill>
                  <a:srgbClr val="000000"/>
                </a:solidFill>
              </a:rPr>
              <a:t>… Поминание записки в течение этого периода.</a:t>
            </a:r>
          </a:p>
          <a:p>
            <a:endParaRPr lang="ru-RU" sz="1600">
              <a:solidFill>
                <a:srgbClr val="000000"/>
              </a:solidFill>
            </a:endParaRPr>
          </a:p>
          <a:p>
            <a:r>
              <a:rPr lang="ru-RU" sz="1600" b="1">
                <a:solidFill>
                  <a:srgbClr val="0070C0"/>
                </a:solidFill>
              </a:rPr>
              <a:t>Вечное поминание</a:t>
            </a:r>
            <a:r>
              <a:rPr lang="ru-RU" sz="1600">
                <a:solidFill>
                  <a:srgbClr val="000000"/>
                </a:solidFill>
              </a:rPr>
              <a:t>… Поминание человека в течение того времени, пока стоит этот храм. Когда большевики разоряли старинные монастыри, храмы, они находили поминальные списки еще домонгольских времен. То есть человека в этом храме поминали многие столетия ежедневно.</a:t>
            </a:r>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Прямоугольник 2"/>
          <p:cNvSpPr>
            <a:spLocks noChangeArrowheads="1"/>
          </p:cNvSpPr>
          <p:nvPr/>
        </p:nvSpPr>
        <p:spPr bwMode="auto">
          <a:xfrm>
            <a:off x="431800" y="182563"/>
            <a:ext cx="8280400" cy="5908675"/>
          </a:xfrm>
          <a:prstGeom prst="rect">
            <a:avLst/>
          </a:prstGeom>
          <a:solidFill>
            <a:srgbClr val="F6F5EE"/>
          </a:solidFill>
          <a:ln w="9525">
            <a:noFill/>
            <a:miter lim="800000"/>
            <a:headEnd/>
            <a:tailEnd/>
          </a:ln>
        </p:spPr>
        <p:txBody>
          <a:bodyPr>
            <a:spAutoFit/>
          </a:bodyPr>
          <a:lstStyle/>
          <a:p>
            <a:r>
              <a:rPr lang="ru-RU">
                <a:solidFill>
                  <a:srgbClr val="000000"/>
                </a:solidFill>
              </a:rPr>
              <a:t>Имена положено писать в родительном падеже, то есть, задавая себе вопрос: молимся о здравии или упокоении кого? Петра, Тамары, Лидии… Неправильно писать: Тамара, Елена. </a:t>
            </a:r>
          </a:p>
          <a:p>
            <a:endParaRPr lang="ru-RU">
              <a:solidFill>
                <a:srgbClr val="000000"/>
              </a:solidFill>
            </a:endParaRPr>
          </a:p>
          <a:p>
            <a:r>
              <a:rPr lang="ru-RU">
                <a:solidFill>
                  <a:srgbClr val="000000"/>
                </a:solidFill>
              </a:rPr>
              <a:t>Записки следует писать разборчивым почерком, не мельчить буквы. </a:t>
            </a:r>
          </a:p>
          <a:p>
            <a:endParaRPr lang="ru-RU">
              <a:solidFill>
                <a:srgbClr val="000000"/>
              </a:solidFill>
            </a:endParaRPr>
          </a:p>
          <a:p>
            <a:r>
              <a:rPr lang="ru-RU">
                <a:solidFill>
                  <a:srgbClr val="000000"/>
                </a:solidFill>
              </a:rPr>
              <a:t>Имена писать не сокращенно, но полностью: не Катя, но Екатерина, не Маша, но Мария, и т.п.</a:t>
            </a:r>
          </a:p>
          <a:p>
            <a:endParaRPr lang="ru-RU">
              <a:solidFill>
                <a:srgbClr val="000000"/>
              </a:solidFill>
            </a:endParaRPr>
          </a:p>
          <a:p>
            <a:pPr algn="just"/>
            <a:r>
              <a:rPr lang="ru-RU">
                <a:solidFill>
                  <a:srgbClr val="000000"/>
                </a:solidFill>
              </a:rPr>
              <a:t>Не следует использовать ласковые замены имен собственных: не Дуня, но Евдокия, не Леля, но Елена, и проч., а также простонародные варианты христианских имен, например Егор вместо Георгия, Степан вместо Стефана и т.д.</a:t>
            </a:r>
          </a:p>
          <a:p>
            <a:endParaRPr lang="ru-RU">
              <a:solidFill>
                <a:srgbClr val="000000"/>
              </a:solidFill>
            </a:endParaRPr>
          </a:p>
          <a:p>
            <a:r>
              <a:rPr lang="ru-RU">
                <a:solidFill>
                  <a:srgbClr val="000000"/>
                </a:solidFill>
              </a:rPr>
              <a:t>Прежде чем вписывать нетрадиционные имена близких и друзей, разберемся, какое у них христианское имя. Так, часто в записках встречаются имена Рустам, Руслан. Если этот человек крещен, ему нарекли христианское имя. Также нет в святцах таких имен, как Ленина, Октябрина, Ким и др.</a:t>
            </a:r>
          </a:p>
          <a:p>
            <a:endParaRPr lang="ru-RU">
              <a:solidFill>
                <a:srgbClr val="000000"/>
              </a:solidFill>
            </a:endParaRPr>
          </a:p>
          <a:p>
            <a:r>
              <a:rPr lang="ru-RU">
                <a:solidFill>
                  <a:srgbClr val="000000"/>
                </a:solidFill>
              </a:rPr>
              <a:t>Мы не молимся об упокоении людей, прославленных в лике святых. Это они, находясь у Престола Божия, за нас молятся. Поэтому писать в записках имена святых не надо.</a:t>
            </a:r>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Прямоугольник 2"/>
          <p:cNvSpPr>
            <a:spLocks noChangeArrowheads="1"/>
          </p:cNvSpPr>
          <p:nvPr/>
        </p:nvSpPr>
        <p:spPr bwMode="auto">
          <a:xfrm>
            <a:off x="539750" y="182563"/>
            <a:ext cx="7056438" cy="5908675"/>
          </a:xfrm>
          <a:prstGeom prst="rect">
            <a:avLst/>
          </a:prstGeom>
          <a:solidFill>
            <a:srgbClr val="F6F5EE"/>
          </a:solidFill>
          <a:ln w="9525">
            <a:noFill/>
            <a:miter lim="800000"/>
            <a:headEnd/>
            <a:tailEnd/>
          </a:ln>
        </p:spPr>
        <p:txBody>
          <a:bodyPr>
            <a:spAutoFit/>
          </a:bodyPr>
          <a:lstStyle/>
          <a:p>
            <a:r>
              <a:rPr lang="ru-RU">
                <a:solidFill>
                  <a:srgbClr val="000000"/>
                </a:solidFill>
              </a:rPr>
              <a:t>Вот в какой последовательности, по рангу, положено писать людей:</a:t>
            </a:r>
          </a:p>
          <a:p>
            <a:endParaRPr lang="ru-RU">
              <a:solidFill>
                <a:srgbClr val="000000"/>
              </a:solidFill>
            </a:endParaRPr>
          </a:p>
          <a:p>
            <a:r>
              <a:rPr lang="ru-RU">
                <a:solidFill>
                  <a:srgbClr val="000000"/>
                </a:solidFill>
              </a:rPr>
              <a:t>Патриархов;</a:t>
            </a:r>
          </a:p>
          <a:p>
            <a:r>
              <a:rPr lang="ru-RU">
                <a:solidFill>
                  <a:srgbClr val="000000"/>
                </a:solidFill>
              </a:rPr>
              <a:t>митрополитов;</a:t>
            </a:r>
          </a:p>
          <a:p>
            <a:r>
              <a:rPr lang="ru-RU">
                <a:solidFill>
                  <a:srgbClr val="000000"/>
                </a:solidFill>
              </a:rPr>
              <a:t>архиепископов;</a:t>
            </a:r>
          </a:p>
          <a:p>
            <a:r>
              <a:rPr lang="ru-RU">
                <a:solidFill>
                  <a:srgbClr val="000000"/>
                </a:solidFill>
              </a:rPr>
              <a:t>епископов;</a:t>
            </a:r>
          </a:p>
          <a:p>
            <a:r>
              <a:rPr lang="ru-RU">
                <a:solidFill>
                  <a:srgbClr val="000000"/>
                </a:solidFill>
              </a:rPr>
              <a:t>протопресвитеров;</a:t>
            </a:r>
          </a:p>
          <a:p>
            <a:r>
              <a:rPr lang="ru-RU">
                <a:solidFill>
                  <a:srgbClr val="000000"/>
                </a:solidFill>
              </a:rPr>
              <a:t>архимандритов;</a:t>
            </a:r>
          </a:p>
          <a:p>
            <a:r>
              <a:rPr lang="ru-RU">
                <a:solidFill>
                  <a:srgbClr val="000000"/>
                </a:solidFill>
              </a:rPr>
              <a:t>протоиереев – игуменов;</a:t>
            </a:r>
          </a:p>
          <a:p>
            <a:r>
              <a:rPr lang="ru-RU">
                <a:solidFill>
                  <a:srgbClr val="000000"/>
                </a:solidFill>
              </a:rPr>
              <a:t>иеромонахов;</a:t>
            </a:r>
          </a:p>
          <a:p>
            <a:r>
              <a:rPr lang="ru-RU">
                <a:solidFill>
                  <a:srgbClr val="000000"/>
                </a:solidFill>
              </a:rPr>
              <a:t>иереев;</a:t>
            </a:r>
          </a:p>
          <a:p>
            <a:r>
              <a:rPr lang="ru-RU">
                <a:solidFill>
                  <a:srgbClr val="000000"/>
                </a:solidFill>
              </a:rPr>
              <a:t>архидиаконов;</a:t>
            </a:r>
          </a:p>
          <a:p>
            <a:r>
              <a:rPr lang="ru-RU">
                <a:solidFill>
                  <a:srgbClr val="000000"/>
                </a:solidFill>
              </a:rPr>
              <a:t>протодиаконов;</a:t>
            </a:r>
          </a:p>
          <a:p>
            <a:r>
              <a:rPr lang="ru-RU">
                <a:solidFill>
                  <a:srgbClr val="000000"/>
                </a:solidFill>
              </a:rPr>
              <a:t>иеродиаконов;</a:t>
            </a:r>
          </a:p>
          <a:p>
            <a:r>
              <a:rPr lang="ru-RU">
                <a:solidFill>
                  <a:srgbClr val="000000"/>
                </a:solidFill>
              </a:rPr>
              <a:t>диаконов;</a:t>
            </a:r>
          </a:p>
          <a:p>
            <a:r>
              <a:rPr lang="ru-RU">
                <a:solidFill>
                  <a:srgbClr val="000000"/>
                </a:solidFill>
              </a:rPr>
              <a:t>иподиаконов;</a:t>
            </a:r>
          </a:p>
          <a:p>
            <a:r>
              <a:rPr lang="ru-RU">
                <a:solidFill>
                  <a:srgbClr val="000000"/>
                </a:solidFill>
              </a:rPr>
              <a:t>монахов;</a:t>
            </a:r>
          </a:p>
          <a:p>
            <a:r>
              <a:rPr lang="ru-RU">
                <a:solidFill>
                  <a:srgbClr val="000000"/>
                </a:solidFill>
              </a:rPr>
              <a:t>чтецов;</a:t>
            </a:r>
          </a:p>
          <a:p>
            <a:r>
              <a:rPr lang="ru-RU">
                <a:solidFill>
                  <a:srgbClr val="000000"/>
                </a:solidFill>
              </a:rPr>
              <a:t>младенцев;</a:t>
            </a:r>
          </a:p>
          <a:p>
            <a:r>
              <a:rPr lang="ru-RU">
                <a:solidFill>
                  <a:srgbClr val="000000"/>
                </a:solidFill>
              </a:rPr>
              <a:t>отроков;</a:t>
            </a:r>
          </a:p>
          <a:p>
            <a:r>
              <a:rPr lang="ru-RU">
                <a:solidFill>
                  <a:srgbClr val="000000"/>
                </a:solidFill>
              </a:rPr>
              <a:t>взрослых мирян.</a:t>
            </a:r>
          </a:p>
        </p:txBody>
      </p:sp>
      <p:pic>
        <p:nvPicPr>
          <p:cNvPr id="40963" name="Рисунок 4"/>
          <p:cNvPicPr>
            <a:picLocks noChangeAspect="1"/>
          </p:cNvPicPr>
          <p:nvPr/>
        </p:nvPicPr>
        <p:blipFill>
          <a:blip r:embed="rId2"/>
          <a:srcRect/>
          <a:stretch>
            <a:fillRect/>
          </a:stretch>
        </p:blipFill>
        <p:spPr bwMode="auto">
          <a:xfrm>
            <a:off x="4799013" y="620713"/>
            <a:ext cx="3990975" cy="2663825"/>
          </a:xfrm>
          <a:prstGeom prst="rect">
            <a:avLst/>
          </a:prstGeom>
          <a:noFill/>
          <a:ln w="9525">
            <a:noFill/>
            <a:miter lim="800000"/>
            <a:headEnd/>
            <a:tailEnd/>
          </a:ln>
        </p:spPr>
      </p:pic>
      <p:sp>
        <p:nvSpPr>
          <p:cNvPr id="40964" name="Прямоугольник 1"/>
          <p:cNvSpPr>
            <a:spLocks noChangeArrowheads="1"/>
          </p:cNvSpPr>
          <p:nvPr/>
        </p:nvSpPr>
        <p:spPr bwMode="auto">
          <a:xfrm>
            <a:off x="4716463" y="5768975"/>
            <a:ext cx="2879725" cy="646113"/>
          </a:xfrm>
          <a:prstGeom prst="rect">
            <a:avLst/>
          </a:prstGeom>
          <a:solidFill>
            <a:schemeClr val="bg2"/>
          </a:solidFill>
          <a:ln w="9525">
            <a:noFill/>
            <a:miter lim="800000"/>
            <a:headEnd/>
            <a:tailEnd/>
          </a:ln>
        </p:spPr>
        <p:txBody>
          <a:bodyPr>
            <a:spAutoFit/>
          </a:bodyPr>
          <a:lstStyle/>
          <a:p>
            <a:pPr algn="just"/>
            <a:r>
              <a:rPr lang="ru-RU"/>
              <a:t>Вечером прочитанные за день записки сжигаются.</a:t>
            </a:r>
          </a:p>
        </p:txBody>
      </p:sp>
      <p:pic>
        <p:nvPicPr>
          <p:cNvPr id="40965" name="Рисунок 5"/>
          <p:cNvPicPr>
            <a:picLocks noChangeAspect="1"/>
          </p:cNvPicPr>
          <p:nvPr/>
        </p:nvPicPr>
        <p:blipFill>
          <a:blip r:embed="rId3"/>
          <a:srcRect/>
          <a:stretch>
            <a:fillRect/>
          </a:stretch>
        </p:blipFill>
        <p:spPr bwMode="auto">
          <a:xfrm>
            <a:off x="5365750" y="3429000"/>
            <a:ext cx="3273425" cy="21859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Прямоугольник 6"/>
          <p:cNvSpPr>
            <a:spLocks noChangeArrowheads="1"/>
          </p:cNvSpPr>
          <p:nvPr/>
        </p:nvSpPr>
        <p:spPr bwMode="auto">
          <a:xfrm>
            <a:off x="250825" y="271463"/>
            <a:ext cx="8745538" cy="1016000"/>
          </a:xfrm>
          <a:prstGeom prst="rect">
            <a:avLst/>
          </a:prstGeom>
          <a:solidFill>
            <a:srgbClr val="F6F5EE"/>
          </a:solidFill>
          <a:ln w="9525">
            <a:noFill/>
            <a:miter lim="800000"/>
            <a:headEnd/>
            <a:tailEnd/>
          </a:ln>
        </p:spPr>
        <p:txBody>
          <a:bodyPr>
            <a:spAutoFit/>
          </a:bodyPr>
          <a:lstStyle/>
          <a:p>
            <a:pPr algn="just"/>
            <a:r>
              <a:rPr lang="ru-RU" sz="2000" b="1"/>
              <a:t>Мужчины должны быть без головного убора, а женщины с покрытой головой. Лучше быть в платке, допустимы и шляпки, шапочки, но ни в коем случае не экстравагантные.</a:t>
            </a:r>
          </a:p>
        </p:txBody>
      </p:sp>
      <p:pic>
        <p:nvPicPr>
          <p:cNvPr id="5123" name="Рисунок 3">
            <a:hlinkClick r:id="rId3" action="ppaction://hlinksldjump"/>
          </p:cNvPr>
          <p:cNvPicPr>
            <a:picLocks noChangeAspect="1"/>
          </p:cNvPicPr>
          <p:nvPr/>
        </p:nvPicPr>
        <p:blipFill>
          <a:blip r:embed="rId4"/>
          <a:srcRect/>
          <a:stretch>
            <a:fillRect/>
          </a:stretch>
        </p:blipFill>
        <p:spPr bwMode="auto">
          <a:xfrm>
            <a:off x="7991475" y="5757863"/>
            <a:ext cx="1004888" cy="1030287"/>
          </a:xfrm>
          <a:prstGeom prst="rect">
            <a:avLst/>
          </a:prstGeom>
          <a:noFill/>
          <a:ln w="9525">
            <a:noFill/>
            <a:miter lim="800000"/>
            <a:headEnd/>
            <a:tailEnd/>
          </a:ln>
        </p:spPr>
      </p:pic>
      <p:sp>
        <p:nvSpPr>
          <p:cNvPr id="5124" name="Прямоугольник 4"/>
          <p:cNvSpPr>
            <a:spLocks noChangeArrowheads="1"/>
          </p:cNvSpPr>
          <p:nvPr/>
        </p:nvSpPr>
        <p:spPr bwMode="auto">
          <a:xfrm>
            <a:off x="227013" y="1412875"/>
            <a:ext cx="8745537" cy="1016000"/>
          </a:xfrm>
          <a:prstGeom prst="rect">
            <a:avLst/>
          </a:prstGeom>
          <a:solidFill>
            <a:srgbClr val="F6F5EE"/>
          </a:solidFill>
          <a:ln w="9525">
            <a:noFill/>
            <a:miter lim="800000"/>
            <a:headEnd/>
            <a:tailEnd/>
          </a:ln>
        </p:spPr>
        <p:txBody>
          <a:bodyPr>
            <a:spAutoFit/>
          </a:bodyPr>
          <a:lstStyle/>
          <a:p>
            <a:pPr algn="just"/>
            <a:r>
              <a:rPr lang="ru-RU" sz="2000" b="1"/>
              <a:t>Недопустимы шорты, очень нежелательна спортивная одежда у мужчин (вы же не придете в такой на официальный прием и или на работу в офис — почему же допускать это в доме Божием?).</a:t>
            </a:r>
          </a:p>
        </p:txBody>
      </p:sp>
      <p:sp>
        <p:nvSpPr>
          <p:cNvPr id="5125" name="Прямоугольник 5"/>
          <p:cNvSpPr>
            <a:spLocks noChangeArrowheads="1"/>
          </p:cNvSpPr>
          <p:nvPr/>
        </p:nvSpPr>
        <p:spPr bwMode="auto">
          <a:xfrm>
            <a:off x="250825" y="2636838"/>
            <a:ext cx="8745538" cy="1323975"/>
          </a:xfrm>
          <a:prstGeom prst="rect">
            <a:avLst/>
          </a:prstGeom>
          <a:solidFill>
            <a:srgbClr val="F6F5EE"/>
          </a:solidFill>
          <a:ln w="9525">
            <a:noFill/>
            <a:miter lim="800000"/>
            <a:headEnd/>
            <a:tailEnd/>
          </a:ln>
        </p:spPr>
        <p:txBody>
          <a:bodyPr>
            <a:spAutoFit/>
          </a:bodyPr>
          <a:lstStyle/>
          <a:p>
            <a:pPr algn="just"/>
            <a:r>
              <a:rPr lang="ru-RU" sz="2000" b="1"/>
              <a:t>Женщинам надо надеть юбку или платье, причем по возможности ниже колен и без вызывающих разрезов, благодаря этому вы будете себя чувствовать свободнее и избежите нареканий со стороны, лучше впишетесь в среду.</a:t>
            </a:r>
          </a:p>
        </p:txBody>
      </p:sp>
      <p:sp>
        <p:nvSpPr>
          <p:cNvPr id="5126" name="Прямоугольник 7"/>
          <p:cNvSpPr>
            <a:spLocks noChangeArrowheads="1"/>
          </p:cNvSpPr>
          <p:nvPr/>
        </p:nvSpPr>
        <p:spPr bwMode="auto">
          <a:xfrm>
            <a:off x="257175" y="5661025"/>
            <a:ext cx="7194550" cy="1016000"/>
          </a:xfrm>
          <a:prstGeom prst="rect">
            <a:avLst/>
          </a:prstGeom>
          <a:solidFill>
            <a:srgbClr val="F6F5EE"/>
          </a:solidFill>
          <a:ln w="9525">
            <a:noFill/>
            <a:miter lim="800000"/>
            <a:headEnd/>
            <a:tailEnd/>
          </a:ln>
        </p:spPr>
        <p:txBody>
          <a:bodyPr>
            <a:spAutoFit/>
          </a:bodyPr>
          <a:lstStyle/>
          <a:p>
            <a:pPr algn="just"/>
            <a:r>
              <a:rPr lang="ru-RU" sz="2000" b="1"/>
              <a:t>В начале все эти правила внешнего вида и одежды вызывают внутренний протест, однако позже придет ощущение органичности такой одежды и ее красоты.</a:t>
            </a:r>
          </a:p>
        </p:txBody>
      </p:sp>
      <p:sp>
        <p:nvSpPr>
          <p:cNvPr id="5127" name="Прямоугольник 8"/>
          <p:cNvSpPr>
            <a:spLocks noChangeArrowheads="1"/>
          </p:cNvSpPr>
          <p:nvPr/>
        </p:nvSpPr>
        <p:spPr bwMode="auto">
          <a:xfrm>
            <a:off x="233363" y="4130675"/>
            <a:ext cx="8745537" cy="1322388"/>
          </a:xfrm>
          <a:prstGeom prst="rect">
            <a:avLst/>
          </a:prstGeom>
          <a:solidFill>
            <a:srgbClr val="F6F5EE"/>
          </a:solidFill>
          <a:ln w="9525">
            <a:noFill/>
            <a:miter lim="800000"/>
            <a:headEnd/>
            <a:tailEnd/>
          </a:ln>
        </p:spPr>
        <p:txBody>
          <a:bodyPr>
            <a:spAutoFit/>
          </a:bodyPr>
          <a:lstStyle/>
          <a:p>
            <a:pPr algn="just"/>
            <a:r>
              <a:rPr lang="ru-RU" sz="2000" b="1"/>
              <a:t>Женщины должны свести к минимуму декоративную косметику, а губную помаду вообще не использовать - иначе вам просто нельзя будет приложиться к иконам, на которых помада оставляет следы, катастрофически разрушающие красочный слой.</a:t>
            </a:r>
          </a:p>
        </p:txBody>
      </p:sp>
      <p:pic>
        <p:nvPicPr>
          <p:cNvPr id="5128" name="Picture 2"/>
          <p:cNvPicPr>
            <a:picLocks noChangeAspect="1" noChangeArrowheads="1"/>
          </p:cNvPicPr>
          <p:nvPr/>
        </p:nvPicPr>
        <p:blipFill>
          <a:blip r:embed="rId5"/>
          <a:srcRect/>
          <a:stretch>
            <a:fillRect/>
          </a:stretch>
        </p:blipFill>
        <p:spPr bwMode="auto">
          <a:xfrm>
            <a:off x="8316913" y="895350"/>
            <a:ext cx="530225" cy="517525"/>
          </a:xfrm>
          <a:prstGeom prst="rect">
            <a:avLst/>
          </a:prstGeom>
          <a:noFill/>
          <a:ln w="9525">
            <a:noFill/>
            <a:miter lim="800000"/>
            <a:headEnd/>
            <a:tailEnd/>
          </a:ln>
          <a:effectLst/>
        </p:spPr>
      </p:pic>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Рисунок 2"/>
          <p:cNvPicPr>
            <a:picLocks noChangeAspect="1"/>
          </p:cNvPicPr>
          <p:nvPr/>
        </p:nvPicPr>
        <p:blipFill>
          <a:blip r:embed="rId2"/>
          <a:srcRect/>
          <a:stretch>
            <a:fillRect/>
          </a:stretch>
        </p:blipFill>
        <p:spPr bwMode="auto">
          <a:xfrm>
            <a:off x="889000" y="173038"/>
            <a:ext cx="7366000" cy="4916487"/>
          </a:xfrm>
          <a:prstGeom prst="rect">
            <a:avLst/>
          </a:prstGeom>
          <a:noFill/>
          <a:ln w="9525">
            <a:noFill/>
            <a:miter lim="800000"/>
            <a:headEnd/>
            <a:tailEnd/>
          </a:ln>
        </p:spPr>
      </p:pic>
      <p:sp>
        <p:nvSpPr>
          <p:cNvPr id="41987" name="Прямоугольник 3"/>
          <p:cNvSpPr>
            <a:spLocks noChangeArrowheads="1"/>
          </p:cNvSpPr>
          <p:nvPr/>
        </p:nvSpPr>
        <p:spPr bwMode="auto">
          <a:xfrm>
            <a:off x="539750" y="4868863"/>
            <a:ext cx="8064500" cy="1631950"/>
          </a:xfrm>
          <a:prstGeom prst="rect">
            <a:avLst/>
          </a:prstGeom>
          <a:solidFill>
            <a:srgbClr val="F6F5EE"/>
          </a:solidFill>
          <a:ln w="9525">
            <a:noFill/>
            <a:miter lim="800000"/>
            <a:headEnd/>
            <a:tailEnd/>
          </a:ln>
        </p:spPr>
        <p:txBody>
          <a:bodyPr>
            <a:spAutoFit/>
          </a:bodyPr>
          <a:lstStyle/>
          <a:p>
            <a:pPr algn="just"/>
            <a:r>
              <a:rPr lang="ru-RU" sz="2000" b="1"/>
              <a:t>Отдельно отметим: на всех церковных службах мы молимся только за крещеных православных христиан. Отлученных от Церкви, еретиков, раскольников, некрещеных, самоубийц мы в храме не поминаем. За таких людей молимся лишь дома. В отдельных случаях церковное священноначалие или священник принимают особое решение. </a:t>
            </a:r>
          </a:p>
        </p:txBody>
      </p:sp>
      <p:pic>
        <p:nvPicPr>
          <p:cNvPr id="41988" name="Рисунок 4">
            <a:hlinkClick r:id="rId3" action="ppaction://hlinksldjump"/>
          </p:cNvPr>
          <p:cNvPicPr>
            <a:picLocks noChangeAspect="1"/>
          </p:cNvPicPr>
          <p:nvPr/>
        </p:nvPicPr>
        <p:blipFill>
          <a:blip r:embed="rId4"/>
          <a:srcRect/>
          <a:stretch>
            <a:fillRect/>
          </a:stretch>
        </p:blipFill>
        <p:spPr bwMode="auto">
          <a:xfrm>
            <a:off x="8172450" y="5899150"/>
            <a:ext cx="936625" cy="9588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Рисунок 3"/>
          <p:cNvPicPr>
            <a:picLocks noChangeAspect="1"/>
          </p:cNvPicPr>
          <p:nvPr/>
        </p:nvPicPr>
        <p:blipFill>
          <a:blip r:embed="rId3"/>
          <a:srcRect/>
          <a:stretch>
            <a:fillRect/>
          </a:stretch>
        </p:blipFill>
        <p:spPr bwMode="auto">
          <a:xfrm>
            <a:off x="539750" y="119063"/>
            <a:ext cx="8064500" cy="5373687"/>
          </a:xfrm>
          <a:prstGeom prst="rect">
            <a:avLst/>
          </a:prstGeom>
          <a:noFill/>
          <a:ln w="9525">
            <a:noFill/>
            <a:miter lim="800000"/>
            <a:headEnd/>
            <a:tailEnd/>
          </a:ln>
        </p:spPr>
      </p:pic>
      <p:sp>
        <p:nvSpPr>
          <p:cNvPr id="43011" name="Прямоугольник 2"/>
          <p:cNvSpPr>
            <a:spLocks noChangeArrowheads="1"/>
          </p:cNvSpPr>
          <p:nvPr/>
        </p:nvSpPr>
        <p:spPr bwMode="auto">
          <a:xfrm>
            <a:off x="684213" y="5013325"/>
            <a:ext cx="7775575" cy="1570038"/>
          </a:xfrm>
          <a:prstGeom prst="rect">
            <a:avLst/>
          </a:prstGeom>
          <a:solidFill>
            <a:srgbClr val="F6F5EE"/>
          </a:solidFill>
          <a:ln w="9525">
            <a:noFill/>
            <a:miter lim="800000"/>
            <a:headEnd/>
            <a:tailEnd/>
          </a:ln>
        </p:spPr>
        <p:txBody>
          <a:bodyPr>
            <a:spAutoFit/>
          </a:bodyPr>
          <a:lstStyle/>
          <a:p>
            <a:pPr algn="just"/>
            <a:r>
              <a:rPr lang="ru-RU" sz="2400" b="1"/>
              <a:t>Входя внутрь храма мы попадаем в область, в которой живет и действует Живой Бог. Здесь нужно опять трижды осенить себя крестным знамением со словами: «Боже, милостив буди мне грешному». </a:t>
            </a:r>
          </a:p>
        </p:txBody>
      </p:sp>
      <p:pic>
        <p:nvPicPr>
          <p:cNvPr id="43012" name="Рисунок 4">
            <a:hlinkClick r:id="rId4" action="ppaction://hlinksldjump"/>
          </p:cNvPr>
          <p:cNvPicPr>
            <a:picLocks noChangeAspect="1"/>
          </p:cNvPicPr>
          <p:nvPr/>
        </p:nvPicPr>
        <p:blipFill>
          <a:blip r:embed="rId5"/>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Прямоугольник 3"/>
          <p:cNvSpPr>
            <a:spLocks noChangeArrowheads="1"/>
          </p:cNvSpPr>
          <p:nvPr/>
        </p:nvSpPr>
        <p:spPr bwMode="auto">
          <a:xfrm>
            <a:off x="352425" y="188913"/>
            <a:ext cx="8439150" cy="4154487"/>
          </a:xfrm>
          <a:prstGeom prst="rect">
            <a:avLst/>
          </a:prstGeom>
          <a:solidFill>
            <a:srgbClr val="F6F5EE"/>
          </a:solidFill>
          <a:ln w="9525">
            <a:noFill/>
            <a:miter lim="800000"/>
            <a:headEnd/>
            <a:tailEnd/>
          </a:ln>
        </p:spPr>
        <p:txBody>
          <a:bodyPr>
            <a:spAutoFit/>
          </a:bodyPr>
          <a:lstStyle/>
          <a:p>
            <a:pPr algn="just"/>
            <a:r>
              <a:rPr lang="ru-RU" sz="2400" b="1"/>
              <a:t>В течение целой недели мы, может быть, не жили достойно себя. И вот когда в воскресный день мы входим в храм, кладем крест на себя, мы должны остановиться и, как мытарь, сказать: Господи, будь милостив мне, грешному! Я пришел в место, где Твоя сила меня может обновить, где Твоя любовь меня может обнять, где Ты можешь меня научить Своим словом, очистить Своим действием, изменить, обновить до конца… вот с чем мы должны входить в храм — все, не только те, которые крещением в него входят, но и те, кто вступает в него каждое воскресенье или даже каждую службу.</a:t>
            </a:r>
          </a:p>
        </p:txBody>
      </p:sp>
      <p:pic>
        <p:nvPicPr>
          <p:cNvPr id="44035" name="Рисунок 4">
            <a:hlinkClick r:id="rId3" action="ppaction://hlinksldjump"/>
          </p:cNvPr>
          <p:cNvPicPr>
            <a:picLocks noChangeAspect="1"/>
          </p:cNvPicPr>
          <p:nvPr/>
        </p:nvPicPr>
        <p:blipFill>
          <a:blip r:embed="rId4"/>
          <a:srcRect/>
          <a:stretch>
            <a:fillRect/>
          </a:stretch>
        </p:blipFill>
        <p:spPr bwMode="auto">
          <a:xfrm>
            <a:off x="8172450" y="5864225"/>
            <a:ext cx="936625" cy="958850"/>
          </a:xfrm>
          <a:prstGeom prst="rect">
            <a:avLst/>
          </a:prstGeom>
          <a:noFill/>
          <a:ln w="9525">
            <a:noFill/>
            <a:miter lim="800000"/>
            <a:headEnd/>
            <a:tailEnd/>
          </a:ln>
        </p:spPr>
      </p:pic>
      <p:sp>
        <p:nvSpPr>
          <p:cNvPr id="44036" name="Прямоугольник 2"/>
          <p:cNvSpPr>
            <a:spLocks noChangeArrowheads="1"/>
          </p:cNvSpPr>
          <p:nvPr/>
        </p:nvSpPr>
        <p:spPr bwMode="auto">
          <a:xfrm>
            <a:off x="2916238" y="4581525"/>
            <a:ext cx="5875337" cy="368300"/>
          </a:xfrm>
          <a:prstGeom prst="rect">
            <a:avLst/>
          </a:prstGeom>
          <a:noFill/>
          <a:ln w="9525">
            <a:noFill/>
            <a:miter lim="800000"/>
            <a:headEnd/>
            <a:tailEnd/>
          </a:ln>
        </p:spPr>
        <p:txBody>
          <a:bodyPr>
            <a:spAutoFit/>
          </a:bodyPr>
          <a:lstStyle/>
          <a:p>
            <a:r>
              <a:rPr lang="ru-RU" b="1" i="1"/>
              <a:t>Антоний, митрополит Сурожский. Войду в дом Твой…</a:t>
            </a:r>
          </a:p>
        </p:txBody>
      </p:sp>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1"/>
          <p:cNvPicPr>
            <a:picLocks noChangeAspect="1"/>
          </p:cNvPicPr>
          <p:nvPr/>
        </p:nvPicPr>
        <p:blipFill>
          <a:blip r:embed="rId2"/>
          <a:srcRect/>
          <a:stretch>
            <a:fillRect/>
          </a:stretch>
        </p:blipFill>
        <p:spPr bwMode="auto">
          <a:xfrm>
            <a:off x="755650" y="241300"/>
            <a:ext cx="7632700" cy="4857750"/>
          </a:xfrm>
          <a:prstGeom prst="rect">
            <a:avLst/>
          </a:prstGeom>
          <a:noFill/>
          <a:ln w="9525">
            <a:noFill/>
            <a:miter lim="800000"/>
            <a:headEnd/>
            <a:tailEnd/>
          </a:ln>
        </p:spPr>
      </p:pic>
      <p:sp>
        <p:nvSpPr>
          <p:cNvPr id="45059" name="Прямоугольник 3"/>
          <p:cNvSpPr>
            <a:spLocks noChangeArrowheads="1"/>
          </p:cNvSpPr>
          <p:nvPr/>
        </p:nvSpPr>
        <p:spPr bwMode="auto">
          <a:xfrm>
            <a:off x="684213" y="5099050"/>
            <a:ext cx="7775575" cy="1570038"/>
          </a:xfrm>
          <a:prstGeom prst="rect">
            <a:avLst/>
          </a:prstGeom>
          <a:solidFill>
            <a:srgbClr val="F6F5EE"/>
          </a:solidFill>
          <a:ln w="9525">
            <a:noFill/>
            <a:miter lim="800000"/>
            <a:headEnd/>
            <a:tailEnd/>
          </a:ln>
        </p:spPr>
        <p:txBody>
          <a:bodyPr>
            <a:spAutoFit/>
          </a:bodyPr>
          <a:lstStyle/>
          <a:p>
            <a:pPr algn="just"/>
            <a:r>
              <a:rPr lang="ru-RU" sz="2400" b="1"/>
              <a:t>Если церковная лавка находится в притворе, архитектурно не отделенном от храма, то приобретение свечей и написание записок стоит отложить и сразу пройти в центр храма, к Иконе праздника.</a:t>
            </a: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1"/>
          <p:cNvPicPr>
            <a:picLocks noChangeAspect="1"/>
          </p:cNvPicPr>
          <p:nvPr/>
        </p:nvPicPr>
        <p:blipFill>
          <a:blip r:embed="rId2"/>
          <a:srcRect/>
          <a:stretch>
            <a:fillRect/>
          </a:stretch>
        </p:blipFill>
        <p:spPr bwMode="auto">
          <a:xfrm>
            <a:off x="827088" y="117475"/>
            <a:ext cx="7489825" cy="4752975"/>
          </a:xfrm>
          <a:prstGeom prst="rect">
            <a:avLst/>
          </a:prstGeom>
          <a:noFill/>
          <a:ln w="9525">
            <a:noFill/>
            <a:miter lim="800000"/>
            <a:headEnd/>
            <a:tailEnd/>
          </a:ln>
        </p:spPr>
      </p:pic>
      <p:sp>
        <p:nvSpPr>
          <p:cNvPr id="46083" name="Прямоугольник 2"/>
          <p:cNvSpPr>
            <a:spLocks noChangeArrowheads="1"/>
          </p:cNvSpPr>
          <p:nvPr/>
        </p:nvSpPr>
        <p:spPr bwMode="auto">
          <a:xfrm>
            <a:off x="719138" y="5013325"/>
            <a:ext cx="7705725" cy="1570038"/>
          </a:xfrm>
          <a:prstGeom prst="rect">
            <a:avLst/>
          </a:prstGeom>
          <a:solidFill>
            <a:srgbClr val="F6F5EE"/>
          </a:solidFill>
          <a:ln w="9525">
            <a:noFill/>
            <a:miter lim="800000"/>
            <a:headEnd/>
            <a:tailEnd/>
          </a:ln>
        </p:spPr>
        <p:txBody>
          <a:bodyPr>
            <a:spAutoFit/>
          </a:bodyPr>
          <a:lstStyle/>
          <a:p>
            <a:pPr algn="just"/>
            <a:r>
              <a:rPr lang="ru-RU" sz="2400" b="1"/>
              <a:t>На середине любого храма лежит икона, которую называют Праздничной иконой, или Иконой праздника. По этой иконе очень легко определить, какое событие сегодня вспоминает и чествует Православная Церковь. </a:t>
            </a: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Рисунок 1"/>
          <p:cNvPicPr>
            <a:picLocks noChangeAspect="1"/>
          </p:cNvPicPr>
          <p:nvPr/>
        </p:nvPicPr>
        <p:blipFill>
          <a:blip r:embed="rId2"/>
          <a:srcRect/>
          <a:stretch>
            <a:fillRect/>
          </a:stretch>
        </p:blipFill>
        <p:spPr bwMode="auto">
          <a:xfrm>
            <a:off x="417513" y="115888"/>
            <a:ext cx="8308975" cy="5548312"/>
          </a:xfrm>
          <a:prstGeom prst="rect">
            <a:avLst/>
          </a:prstGeom>
          <a:noFill/>
          <a:ln w="9525">
            <a:noFill/>
            <a:miter lim="800000"/>
            <a:headEnd/>
            <a:tailEnd/>
          </a:ln>
        </p:spPr>
      </p:pic>
      <p:sp>
        <p:nvSpPr>
          <p:cNvPr id="47107" name="Прямоугольник 2"/>
          <p:cNvSpPr>
            <a:spLocks noChangeArrowheads="1"/>
          </p:cNvSpPr>
          <p:nvPr/>
        </p:nvSpPr>
        <p:spPr bwMode="auto">
          <a:xfrm>
            <a:off x="1727200" y="5805488"/>
            <a:ext cx="5689600" cy="830262"/>
          </a:xfrm>
          <a:prstGeom prst="rect">
            <a:avLst/>
          </a:prstGeom>
          <a:solidFill>
            <a:srgbClr val="F6F5EE"/>
          </a:solidFill>
          <a:ln w="9525">
            <a:noFill/>
            <a:miter lim="800000"/>
            <a:headEnd/>
            <a:tailEnd/>
          </a:ln>
        </p:spPr>
        <p:txBody>
          <a:bodyPr>
            <a:spAutoFit/>
          </a:bodyPr>
          <a:lstStyle/>
          <a:p>
            <a:pPr algn="just"/>
            <a:r>
              <a:rPr lang="ru-RU" sz="2400" b="1"/>
              <a:t>Подойдя к иконе, и снова трижды перекрестившись, ее целуют.</a:t>
            </a:r>
          </a:p>
        </p:txBody>
      </p:sp>
      <p:pic>
        <p:nvPicPr>
          <p:cNvPr id="47108" name="Рисунок 3">
            <a:hlinkClick r:id="rId3" action="ppaction://hlinksldjump"/>
          </p:cNvPr>
          <p:cNvPicPr>
            <a:picLocks noChangeAspect="1"/>
          </p:cNvPicPr>
          <p:nvPr/>
        </p:nvPicPr>
        <p:blipFill>
          <a:blip r:embed="rId4"/>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Прямоугольник 2"/>
          <p:cNvSpPr>
            <a:spLocks noChangeArrowheads="1"/>
          </p:cNvSpPr>
          <p:nvPr/>
        </p:nvSpPr>
        <p:spPr bwMode="auto">
          <a:xfrm>
            <a:off x="198438" y="260350"/>
            <a:ext cx="8569325" cy="3416300"/>
          </a:xfrm>
          <a:prstGeom prst="rect">
            <a:avLst/>
          </a:prstGeom>
          <a:solidFill>
            <a:srgbClr val="F6F5EE"/>
          </a:solidFill>
          <a:ln w="9525">
            <a:noFill/>
            <a:miter lim="800000"/>
            <a:headEnd/>
            <a:tailEnd/>
          </a:ln>
        </p:spPr>
        <p:txBody>
          <a:bodyPr>
            <a:spAutoFit/>
          </a:bodyPr>
          <a:lstStyle/>
          <a:p>
            <a:pPr algn="just"/>
            <a:r>
              <a:rPr lang="ru-RU" sz="2400" b="1"/>
              <a:t>Строгого правила нет. Некоторые осеняют себя крестом трижды подряд, а затем прикладываются к иконе. Другие верующие могут подойти к иконе и сотворить «метания» — перекреститься, коснуться правой рукой пола, и, проделав так дважды, поцеловать икону, а затем еще раз повторить «метание». Для многих людей, особенно вновь пришедших, эти действия непривычны и потому неестественны. При отсутствии живого чувства внешние знаки почтения образу пред иконой могут быть отложены на более поздний срок.</a:t>
            </a:r>
          </a:p>
        </p:txBody>
      </p:sp>
      <p:pic>
        <p:nvPicPr>
          <p:cNvPr id="48131" name="Рисунок 3">
            <a:hlinkClick r:id="rId2" action="ppaction://hlinksldjump"/>
          </p:cNvPr>
          <p:cNvPicPr>
            <a:picLocks noChangeAspect="1"/>
          </p:cNvPicPr>
          <p:nvPr/>
        </p:nvPicPr>
        <p:blipFill>
          <a:blip r:embed="rId3"/>
          <a:srcRect/>
          <a:stretch>
            <a:fillRect/>
          </a:stretch>
        </p:blipFill>
        <p:spPr bwMode="auto">
          <a:xfrm>
            <a:off x="8101013" y="5856288"/>
            <a:ext cx="935037" cy="9588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4"/>
          <p:cNvPicPr>
            <a:picLocks noChangeAspect="1"/>
          </p:cNvPicPr>
          <p:nvPr/>
        </p:nvPicPr>
        <p:blipFill>
          <a:blip r:embed="rId2"/>
          <a:srcRect/>
          <a:stretch>
            <a:fillRect/>
          </a:stretch>
        </p:blipFill>
        <p:spPr bwMode="auto">
          <a:xfrm>
            <a:off x="454025" y="203200"/>
            <a:ext cx="8235950" cy="5494338"/>
          </a:xfrm>
          <a:prstGeom prst="rect">
            <a:avLst/>
          </a:prstGeom>
          <a:noFill/>
          <a:ln w="9525">
            <a:noFill/>
            <a:miter lim="800000"/>
            <a:headEnd/>
            <a:tailEnd/>
          </a:ln>
        </p:spPr>
      </p:pic>
      <p:sp>
        <p:nvSpPr>
          <p:cNvPr id="49155" name="Прямоугольник 2"/>
          <p:cNvSpPr>
            <a:spLocks noChangeArrowheads="1"/>
          </p:cNvSpPr>
          <p:nvPr/>
        </p:nvSpPr>
        <p:spPr bwMode="auto">
          <a:xfrm>
            <a:off x="900113" y="5300663"/>
            <a:ext cx="7397750" cy="1200150"/>
          </a:xfrm>
          <a:prstGeom prst="rect">
            <a:avLst/>
          </a:prstGeom>
          <a:solidFill>
            <a:srgbClr val="F6F5EE"/>
          </a:solidFill>
          <a:ln w="9525">
            <a:noFill/>
            <a:miter lim="800000"/>
            <a:headEnd/>
            <a:tailEnd/>
          </a:ln>
        </p:spPr>
        <p:txBody>
          <a:bodyPr>
            <a:spAutoFit/>
          </a:bodyPr>
          <a:lstStyle/>
          <a:p>
            <a:pPr algn="just"/>
            <a:r>
              <a:rPr lang="ru-RU" sz="2400" b="1"/>
              <a:t>Теперь, как бы «поздоровавшись», можно совершать свои прошения к Богу и святым. А именно, ставить свечи о здравии и о упокоении близких нам людей. </a:t>
            </a:r>
          </a:p>
        </p:txBody>
      </p:sp>
      <p:pic>
        <p:nvPicPr>
          <p:cNvPr id="49156" name="Рисунок 3">
            <a:hlinkClick r:id="rId3" action="ppaction://hlinksldjump"/>
          </p:cNvPr>
          <p:cNvPicPr>
            <a:picLocks noChangeAspect="1"/>
          </p:cNvPicPr>
          <p:nvPr/>
        </p:nvPicPr>
        <p:blipFill>
          <a:blip r:embed="rId4"/>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Прямоугольник 2"/>
          <p:cNvSpPr>
            <a:spLocks noChangeArrowheads="1"/>
          </p:cNvSpPr>
          <p:nvPr/>
        </p:nvSpPr>
        <p:spPr bwMode="auto">
          <a:xfrm>
            <a:off x="665163" y="260350"/>
            <a:ext cx="7813675" cy="2678113"/>
          </a:xfrm>
          <a:prstGeom prst="rect">
            <a:avLst/>
          </a:prstGeom>
          <a:solidFill>
            <a:srgbClr val="F6F5EE"/>
          </a:solidFill>
          <a:ln w="9525">
            <a:noFill/>
            <a:miter lim="800000"/>
            <a:headEnd/>
            <a:tailEnd/>
          </a:ln>
        </p:spPr>
        <p:txBody>
          <a:bodyPr>
            <a:spAutoFit/>
          </a:bodyPr>
          <a:lstStyle/>
          <a:p>
            <a:pPr algn="just"/>
            <a:r>
              <a:rPr lang="ru-RU" sz="2400" b="1"/>
              <a:t>Свечи символизируют горение нашего сердца к Богу, горение нашей души, вопреки густой и агрессивной тьме, силящейся сломить христианина. Именно поэтому первое, что вручается новокрещенному человеку (после нательного креста), есть горящая свеча. Интересно, что само Таинство Крещения связано со… светом. Это Таинство называется по-славянски Просвещением.</a:t>
            </a:r>
          </a:p>
        </p:txBody>
      </p:sp>
      <p:pic>
        <p:nvPicPr>
          <p:cNvPr id="50179" name="Рисунок 3">
            <a:hlinkClick r:id="rId2" action="ppaction://hlinksldjump"/>
          </p:cNvPr>
          <p:cNvPicPr>
            <a:picLocks noChangeAspect="1"/>
          </p:cNvPicPr>
          <p:nvPr/>
        </p:nvPicPr>
        <p:blipFill>
          <a:blip r:embed="rId3"/>
          <a:srcRect/>
          <a:stretch>
            <a:fillRect/>
          </a:stretch>
        </p:blipFill>
        <p:spPr bwMode="auto">
          <a:xfrm>
            <a:off x="8101013" y="5856288"/>
            <a:ext cx="935037" cy="958850"/>
          </a:xfrm>
          <a:prstGeom prst="rect">
            <a:avLst/>
          </a:prstGeom>
          <a:noFill/>
          <a:ln w="9525">
            <a:noFill/>
            <a:miter lim="800000"/>
            <a:headEnd/>
            <a:tailEnd/>
          </a:ln>
        </p:spPr>
      </p:pic>
      <p:pic>
        <p:nvPicPr>
          <p:cNvPr id="50180" name="Рисунок 4"/>
          <p:cNvPicPr>
            <a:picLocks noChangeAspect="1"/>
          </p:cNvPicPr>
          <p:nvPr/>
        </p:nvPicPr>
        <p:blipFill>
          <a:blip r:embed="rId4"/>
          <a:srcRect/>
          <a:stretch>
            <a:fillRect/>
          </a:stretch>
        </p:blipFill>
        <p:spPr bwMode="auto">
          <a:xfrm>
            <a:off x="1968500" y="3141663"/>
            <a:ext cx="5207000" cy="34813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Рисунок 3"/>
          <p:cNvPicPr>
            <a:picLocks noChangeAspect="1"/>
          </p:cNvPicPr>
          <p:nvPr/>
        </p:nvPicPr>
        <p:blipFill>
          <a:blip r:embed="rId2"/>
          <a:srcRect/>
          <a:stretch>
            <a:fillRect/>
          </a:stretch>
        </p:blipFill>
        <p:spPr bwMode="auto">
          <a:xfrm>
            <a:off x="1189038" y="192088"/>
            <a:ext cx="6765925" cy="5075237"/>
          </a:xfrm>
          <a:prstGeom prst="rect">
            <a:avLst/>
          </a:prstGeom>
          <a:noFill/>
          <a:ln w="9525">
            <a:noFill/>
            <a:miter lim="800000"/>
            <a:headEnd/>
            <a:tailEnd/>
          </a:ln>
        </p:spPr>
      </p:pic>
      <p:sp>
        <p:nvSpPr>
          <p:cNvPr id="51203" name="Прямоугольник 2"/>
          <p:cNvSpPr>
            <a:spLocks noChangeArrowheads="1"/>
          </p:cNvSpPr>
          <p:nvPr/>
        </p:nvSpPr>
        <p:spPr bwMode="auto">
          <a:xfrm>
            <a:off x="431800" y="5013325"/>
            <a:ext cx="8280400" cy="1570038"/>
          </a:xfrm>
          <a:prstGeom prst="rect">
            <a:avLst/>
          </a:prstGeom>
          <a:solidFill>
            <a:srgbClr val="F6F5EE"/>
          </a:solidFill>
          <a:ln w="9525">
            <a:noFill/>
            <a:miter lim="800000"/>
            <a:headEnd/>
            <a:tailEnd/>
          </a:ln>
        </p:spPr>
        <p:txBody>
          <a:bodyPr>
            <a:spAutoFit/>
          </a:bodyPr>
          <a:lstStyle/>
          <a:p>
            <a:pPr algn="just"/>
            <a:r>
              <a:rPr lang="ru-RU" sz="2400" b="1"/>
              <a:t>Ставить свечи - это древний хороший обычай, однако нужно помнить, что он должен соединяться с нашей молитвой. Свеча не сама по себе «молится» за человека, а является знаком и выражением нашей собственной молитвы.</a:t>
            </a: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Прямоугольник 6"/>
          <p:cNvSpPr>
            <a:spLocks noChangeArrowheads="1"/>
          </p:cNvSpPr>
          <p:nvPr/>
        </p:nvSpPr>
        <p:spPr bwMode="auto">
          <a:xfrm>
            <a:off x="250825" y="271463"/>
            <a:ext cx="8745538" cy="5910262"/>
          </a:xfrm>
          <a:prstGeom prst="rect">
            <a:avLst/>
          </a:prstGeom>
          <a:solidFill>
            <a:srgbClr val="F6F5EE"/>
          </a:solidFill>
          <a:ln w="9525">
            <a:noFill/>
            <a:miter lim="800000"/>
            <a:headEnd/>
            <a:tailEnd/>
          </a:ln>
        </p:spPr>
        <p:txBody>
          <a:bodyPr>
            <a:spAutoFit/>
          </a:bodyPr>
          <a:lstStyle/>
          <a:p>
            <a:pPr algn="just"/>
            <a:r>
              <a:rPr lang="ru-RU" b="1"/>
              <a:t>Покрытая голова в храме для женщины – очень древний благочестивый обычай. Женщины покрывали голову при молитве еще в дохристианское время. Эта же традиция соблюдается в Новом Завете: «И всякая жена, молящаяся или пророчествующая с открытою головою, постыжает свою голову…» (1 Кор.11,5). Зачем покрывали голову в древние времена? Это было знаком того, что женщина принадлежит мужу. Без головных уборов ходили распутные женщины. Чтобы не давать повода подозревать христиан в распутстве, апостол Павел и дает такое предписание.</a:t>
            </a:r>
          </a:p>
          <a:p>
            <a:pPr algn="just"/>
            <a:r>
              <a:rPr lang="ru-RU" b="1"/>
              <a:t>Соблюдая этот обычай, мы отдаем дань традициям, которым тысячелетия, однако абсолютизировать этот обычай не стоит. Все же никакого мистического значения он не имеет, это просто обычай. Так, если вы хотите зайти в храм и у вас не оказалось косынки, не стоит класть на голову раскрытый носовой платок.</a:t>
            </a:r>
          </a:p>
          <a:p>
            <a:pPr algn="just"/>
            <a:r>
              <a:rPr lang="ru-RU" b="1"/>
              <a:t>Кстати сказать, покрывать голову должны именно замужние женщины. Раньше этот обычай соблюдался. На Руси девочки до подросткового возраста ходили в храм простоволосыми, то есть с непокрытой головой. Девушки могли надеть косынку или вплести в косу ленты, но покрытие головы и для них было необязательным. Обычай даже маленьким девочкам надевать в храм шляпку или платок появился уже в последние, церковно безграмотные, десятилетия. </a:t>
            </a:r>
          </a:p>
          <a:p>
            <a:pPr algn="just"/>
            <a:r>
              <a:rPr lang="ru-RU" b="1"/>
              <a:t>Однако не стоит и упорствовать, если кто-то из прихожан с ревностию будут указывать вам на непокрытую голову. Лучше миролюбиво попросить дать вам платочек.</a:t>
            </a:r>
          </a:p>
        </p:txBody>
      </p:sp>
      <p:pic>
        <p:nvPicPr>
          <p:cNvPr id="6147" name="Рисунок 3">
            <a:hlinkClick r:id="rId3" action="ppaction://hlinksldjump"/>
          </p:cNvPr>
          <p:cNvPicPr>
            <a:picLocks noChangeAspect="1"/>
          </p:cNvPicPr>
          <p:nvPr/>
        </p:nvPicPr>
        <p:blipFill>
          <a:blip r:embed="rId4"/>
          <a:srcRect/>
          <a:stretch>
            <a:fillRect/>
          </a:stretch>
        </p:blipFill>
        <p:spPr bwMode="auto">
          <a:xfrm>
            <a:off x="7991475" y="5757863"/>
            <a:ext cx="1004888" cy="10302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Рисунок 1"/>
          <p:cNvPicPr>
            <a:picLocks noChangeAspect="1"/>
          </p:cNvPicPr>
          <p:nvPr/>
        </p:nvPicPr>
        <p:blipFill>
          <a:blip r:embed="rId2"/>
          <a:srcRect/>
          <a:stretch>
            <a:fillRect/>
          </a:stretch>
        </p:blipFill>
        <p:spPr bwMode="auto">
          <a:xfrm>
            <a:off x="468313" y="188913"/>
            <a:ext cx="8207375" cy="5478462"/>
          </a:xfrm>
          <a:prstGeom prst="rect">
            <a:avLst/>
          </a:prstGeom>
          <a:noFill/>
          <a:ln w="9525">
            <a:noFill/>
            <a:miter lim="800000"/>
            <a:headEnd/>
            <a:tailEnd/>
          </a:ln>
        </p:spPr>
      </p:pic>
      <p:sp>
        <p:nvSpPr>
          <p:cNvPr id="52227" name="Прямоугольник 2"/>
          <p:cNvSpPr>
            <a:spLocks noChangeArrowheads="1"/>
          </p:cNvSpPr>
          <p:nvPr/>
        </p:nvSpPr>
        <p:spPr bwMode="auto">
          <a:xfrm>
            <a:off x="1079500" y="5375275"/>
            <a:ext cx="6985000" cy="1200150"/>
          </a:xfrm>
          <a:prstGeom prst="rect">
            <a:avLst/>
          </a:prstGeom>
          <a:solidFill>
            <a:srgbClr val="F6F5EE"/>
          </a:solidFill>
          <a:ln w="9525">
            <a:noFill/>
            <a:miter lim="800000"/>
            <a:headEnd/>
            <a:tailEnd/>
          </a:ln>
        </p:spPr>
        <p:txBody>
          <a:bodyPr>
            <a:spAutoFit/>
          </a:bodyPr>
          <a:lstStyle/>
          <a:p>
            <a:pPr algn="just"/>
            <a:r>
              <a:rPr lang="ru-RU" sz="2400" b="1"/>
              <a:t>Самый правильный вариант – зажечь свечу и постоять с ней в руке у иконы – помолиться. Уже потом можно поставить ее на подсвечник.</a:t>
            </a: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Рисунок 1"/>
          <p:cNvPicPr>
            <a:picLocks noChangeAspect="1"/>
          </p:cNvPicPr>
          <p:nvPr/>
        </p:nvPicPr>
        <p:blipFill>
          <a:blip r:embed="rId2"/>
          <a:srcRect/>
          <a:stretch>
            <a:fillRect/>
          </a:stretch>
        </p:blipFill>
        <p:spPr bwMode="auto">
          <a:xfrm>
            <a:off x="288925" y="192088"/>
            <a:ext cx="8566150" cy="5707062"/>
          </a:xfrm>
          <a:prstGeom prst="rect">
            <a:avLst/>
          </a:prstGeom>
          <a:noFill/>
          <a:ln w="9525">
            <a:noFill/>
            <a:miter lim="800000"/>
            <a:headEnd/>
            <a:tailEnd/>
          </a:ln>
        </p:spPr>
      </p:pic>
      <p:sp>
        <p:nvSpPr>
          <p:cNvPr id="53251" name="Прямоугольник 2"/>
          <p:cNvSpPr>
            <a:spLocks noChangeArrowheads="1"/>
          </p:cNvSpPr>
          <p:nvPr/>
        </p:nvSpPr>
        <p:spPr bwMode="auto">
          <a:xfrm>
            <a:off x="1682750" y="5791200"/>
            <a:ext cx="5778500" cy="830263"/>
          </a:xfrm>
          <a:prstGeom prst="rect">
            <a:avLst/>
          </a:prstGeom>
          <a:solidFill>
            <a:srgbClr val="F6F5EE"/>
          </a:solidFill>
          <a:ln w="9525">
            <a:noFill/>
            <a:miter lim="800000"/>
            <a:headEnd/>
            <a:tailEnd/>
          </a:ln>
        </p:spPr>
        <p:txBody>
          <a:bodyPr>
            <a:spAutoFit/>
          </a:bodyPr>
          <a:lstStyle/>
          <a:p>
            <a:pPr algn="just"/>
            <a:r>
              <a:rPr lang="ru-RU" sz="2400" b="1"/>
              <a:t>В храме не молятся вслух, если, конечно, в молитве не участвуют все верующие.</a:t>
            </a: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1"/>
          <p:cNvPicPr>
            <a:picLocks noChangeAspect="1"/>
          </p:cNvPicPr>
          <p:nvPr/>
        </p:nvPicPr>
        <p:blipFill>
          <a:blip r:embed="rId3"/>
          <a:srcRect/>
          <a:stretch>
            <a:fillRect/>
          </a:stretch>
        </p:blipFill>
        <p:spPr bwMode="auto">
          <a:xfrm>
            <a:off x="406400" y="115888"/>
            <a:ext cx="8331200" cy="5562600"/>
          </a:xfrm>
          <a:prstGeom prst="rect">
            <a:avLst/>
          </a:prstGeom>
          <a:noFill/>
          <a:ln w="9525">
            <a:noFill/>
            <a:miter lim="800000"/>
            <a:headEnd/>
            <a:tailEnd/>
          </a:ln>
        </p:spPr>
      </p:pic>
      <p:sp>
        <p:nvSpPr>
          <p:cNvPr id="54275" name="Прямоугольник 3"/>
          <p:cNvSpPr>
            <a:spLocks noChangeArrowheads="1"/>
          </p:cNvSpPr>
          <p:nvPr/>
        </p:nvSpPr>
        <p:spPr bwMode="auto">
          <a:xfrm>
            <a:off x="431800" y="5445125"/>
            <a:ext cx="8280400" cy="1200150"/>
          </a:xfrm>
          <a:prstGeom prst="rect">
            <a:avLst/>
          </a:prstGeom>
          <a:solidFill>
            <a:srgbClr val="F6F5EE"/>
          </a:solidFill>
          <a:ln w="9525">
            <a:noFill/>
            <a:miter lim="800000"/>
            <a:headEnd/>
            <a:tailEnd/>
          </a:ln>
        </p:spPr>
        <p:txBody>
          <a:bodyPr>
            <a:spAutoFit/>
          </a:bodyPr>
          <a:lstStyle/>
          <a:p>
            <a:pPr algn="just"/>
            <a:r>
              <a:rPr lang="ru-RU" sz="2400" b="1"/>
              <a:t>Теперь можно оглядеться. За иконой праздника, возле которой стоят подсвечники, видна небольшая ступенька на площадку – это солея. </a:t>
            </a:r>
          </a:p>
        </p:txBody>
      </p:sp>
      <p:sp>
        <p:nvSpPr>
          <p:cNvPr id="54276" name="TextBox 4"/>
          <p:cNvSpPr txBox="1">
            <a:spLocks noChangeArrowheads="1"/>
          </p:cNvSpPr>
          <p:nvPr/>
        </p:nvSpPr>
        <p:spPr bwMode="auto">
          <a:xfrm rot="701806">
            <a:off x="3292475" y="4883150"/>
            <a:ext cx="1944688" cy="368300"/>
          </a:xfrm>
          <a:prstGeom prst="rect">
            <a:avLst/>
          </a:prstGeom>
          <a:noFill/>
          <a:ln w="9525">
            <a:noFill/>
            <a:miter lim="800000"/>
            <a:headEnd/>
            <a:tailEnd/>
          </a:ln>
        </p:spPr>
        <p:txBody>
          <a:bodyPr>
            <a:spAutoFit/>
          </a:bodyPr>
          <a:lstStyle/>
          <a:p>
            <a:r>
              <a:rPr lang="ru-RU" b="1">
                <a:solidFill>
                  <a:schemeClr val="bg1"/>
                </a:solidFill>
              </a:rPr>
              <a:t>икона праздника</a:t>
            </a:r>
          </a:p>
        </p:txBody>
      </p:sp>
      <p:sp>
        <p:nvSpPr>
          <p:cNvPr id="54277" name="TextBox 5"/>
          <p:cNvSpPr txBox="1">
            <a:spLocks noChangeArrowheads="1"/>
          </p:cNvSpPr>
          <p:nvPr/>
        </p:nvSpPr>
        <p:spPr bwMode="auto">
          <a:xfrm rot="614811">
            <a:off x="5435600" y="4241800"/>
            <a:ext cx="973138" cy="369888"/>
          </a:xfrm>
          <a:prstGeom prst="rect">
            <a:avLst/>
          </a:prstGeom>
          <a:noFill/>
          <a:ln w="9525">
            <a:noFill/>
            <a:miter lim="800000"/>
            <a:headEnd/>
            <a:tailEnd/>
          </a:ln>
        </p:spPr>
        <p:txBody>
          <a:bodyPr>
            <a:spAutoFit/>
          </a:bodyPr>
          <a:lstStyle/>
          <a:p>
            <a:r>
              <a:rPr lang="ru-RU" b="1">
                <a:solidFill>
                  <a:schemeClr val="bg1"/>
                </a:solidFill>
              </a:rPr>
              <a:t>солея</a:t>
            </a: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Рисунок 1"/>
          <p:cNvPicPr>
            <a:picLocks noChangeAspect="1"/>
          </p:cNvPicPr>
          <p:nvPr/>
        </p:nvPicPr>
        <p:blipFill>
          <a:blip r:embed="rId3"/>
          <a:srcRect/>
          <a:stretch>
            <a:fillRect/>
          </a:stretch>
        </p:blipFill>
        <p:spPr bwMode="auto">
          <a:xfrm>
            <a:off x="341313" y="188913"/>
            <a:ext cx="8461375" cy="4678362"/>
          </a:xfrm>
          <a:prstGeom prst="rect">
            <a:avLst/>
          </a:prstGeom>
          <a:noFill/>
          <a:ln w="9525">
            <a:noFill/>
            <a:miter lim="800000"/>
            <a:headEnd/>
            <a:tailEnd/>
          </a:ln>
        </p:spPr>
      </p:pic>
      <p:sp>
        <p:nvSpPr>
          <p:cNvPr id="55299" name="Прямоугольник 2"/>
          <p:cNvSpPr>
            <a:spLocks noChangeArrowheads="1"/>
          </p:cNvSpPr>
          <p:nvPr/>
        </p:nvSpPr>
        <p:spPr bwMode="auto">
          <a:xfrm>
            <a:off x="804863" y="5013325"/>
            <a:ext cx="7686675" cy="1570038"/>
          </a:xfrm>
          <a:prstGeom prst="rect">
            <a:avLst/>
          </a:prstGeom>
          <a:solidFill>
            <a:srgbClr val="F6F5EE"/>
          </a:solidFill>
          <a:ln w="9525">
            <a:noFill/>
            <a:miter lim="800000"/>
            <a:headEnd/>
            <a:tailEnd/>
          </a:ln>
        </p:spPr>
        <p:txBody>
          <a:bodyPr>
            <a:spAutoFit/>
          </a:bodyPr>
          <a:lstStyle/>
          <a:p>
            <a:pPr algn="just"/>
            <a:r>
              <a:rPr lang="ru-RU" sz="2400" b="1"/>
              <a:t>Солея символизирует огненную реку, отделяющую мир от Небес (храмовое пространство от алтаря). Заходить на нее можно только священно-церковнослужителям, или особо благословленным на то людям.</a:t>
            </a:r>
          </a:p>
        </p:txBody>
      </p:sp>
      <p:sp>
        <p:nvSpPr>
          <p:cNvPr id="55300" name="TextBox 3"/>
          <p:cNvSpPr txBox="1">
            <a:spLocks noChangeArrowheads="1"/>
          </p:cNvSpPr>
          <p:nvPr/>
        </p:nvSpPr>
        <p:spPr bwMode="auto">
          <a:xfrm rot="1607809">
            <a:off x="1289050" y="3987800"/>
            <a:ext cx="971550" cy="369888"/>
          </a:xfrm>
          <a:prstGeom prst="rect">
            <a:avLst/>
          </a:prstGeom>
          <a:noFill/>
          <a:ln w="9525">
            <a:noFill/>
            <a:miter lim="800000"/>
            <a:headEnd/>
            <a:tailEnd/>
          </a:ln>
        </p:spPr>
        <p:txBody>
          <a:bodyPr>
            <a:spAutoFit/>
          </a:bodyPr>
          <a:lstStyle/>
          <a:p>
            <a:r>
              <a:rPr lang="ru-RU" b="1">
                <a:solidFill>
                  <a:schemeClr val="bg1"/>
                </a:solidFill>
              </a:rPr>
              <a:t>с о л е я</a:t>
            </a:r>
          </a:p>
        </p:txBody>
      </p:sp>
      <p:sp>
        <p:nvSpPr>
          <p:cNvPr id="55301" name="TextBox 4"/>
          <p:cNvSpPr txBox="1">
            <a:spLocks noChangeArrowheads="1"/>
          </p:cNvSpPr>
          <p:nvPr/>
        </p:nvSpPr>
        <p:spPr bwMode="auto">
          <a:xfrm rot="1130265">
            <a:off x="4654550" y="2946400"/>
            <a:ext cx="1944688" cy="368300"/>
          </a:xfrm>
          <a:prstGeom prst="rect">
            <a:avLst/>
          </a:prstGeom>
          <a:noFill/>
          <a:ln w="9525">
            <a:noFill/>
            <a:miter lim="800000"/>
            <a:headEnd/>
            <a:tailEnd/>
          </a:ln>
        </p:spPr>
        <p:txBody>
          <a:bodyPr>
            <a:spAutoFit/>
          </a:bodyPr>
          <a:lstStyle/>
          <a:p>
            <a:r>
              <a:rPr lang="ru-RU" b="1">
                <a:solidFill>
                  <a:schemeClr val="bg1"/>
                </a:solidFill>
              </a:rPr>
              <a:t>икона праздника</a:t>
            </a:r>
          </a:p>
        </p:txBody>
      </p:sp>
      <p:sp>
        <p:nvSpPr>
          <p:cNvPr id="6" name="Прямоугольник 5"/>
          <p:cNvSpPr>
            <a:spLocks noChangeArrowheads="1"/>
          </p:cNvSpPr>
          <p:nvPr/>
        </p:nvSpPr>
        <p:spPr bwMode="auto">
          <a:xfrm>
            <a:off x="179388" y="188913"/>
            <a:ext cx="4248150" cy="1938337"/>
          </a:xfrm>
          <a:prstGeom prst="rect">
            <a:avLst/>
          </a:prstGeom>
          <a:solidFill>
            <a:srgbClr val="F6F5EE"/>
          </a:solidFill>
          <a:ln w="9525">
            <a:noFill/>
            <a:miter lim="800000"/>
            <a:headEnd/>
            <a:tailEnd/>
          </a:ln>
        </p:spPr>
        <p:txBody>
          <a:bodyPr>
            <a:spAutoFit/>
          </a:bodyPr>
          <a:lstStyle/>
          <a:p>
            <a:pPr algn="just"/>
            <a:r>
              <a:rPr lang="ru-RU" sz="2400" b="1"/>
              <a:t>Миряне из благоговения на солею не ступают. Также не стоит без нужды проходить между аналоем с иконой праздника и солеей.</a:t>
            </a:r>
          </a:p>
        </p:txBody>
      </p:sp>
      <p:pic>
        <p:nvPicPr>
          <p:cNvPr id="8" name="Рисунок 7"/>
          <p:cNvPicPr>
            <a:picLocks noChangeAspect="1"/>
          </p:cNvPicPr>
          <p:nvPr/>
        </p:nvPicPr>
        <p:blipFill>
          <a:blip r:embed="rId4"/>
          <a:srcRect/>
          <a:stretch>
            <a:fillRect/>
          </a:stretch>
        </p:blipFill>
        <p:spPr bwMode="auto">
          <a:xfrm>
            <a:off x="8243888" y="6176963"/>
            <a:ext cx="762000" cy="530225"/>
          </a:xfrm>
          <a:prstGeom prst="rect">
            <a:avLst/>
          </a:prstGeom>
          <a:noFill/>
          <a:ln w="9525">
            <a:noFill/>
            <a:miter lim="800000"/>
            <a:headEnd/>
            <a:tailEnd/>
          </a:ln>
        </p:spPr>
      </p:pic>
      <p:pic>
        <p:nvPicPr>
          <p:cNvPr id="9" name="Рисунок 8"/>
          <p:cNvPicPr>
            <a:picLocks noChangeAspect="1"/>
          </p:cNvPicPr>
          <p:nvPr/>
        </p:nvPicPr>
        <p:blipFill>
          <a:blip r:embed="rId5"/>
          <a:srcRect/>
          <a:stretch>
            <a:fillRect/>
          </a:stretch>
        </p:blipFill>
        <p:spPr bwMode="auto">
          <a:xfrm>
            <a:off x="3898900" y="1671638"/>
            <a:ext cx="415925" cy="415925"/>
          </a:xfrm>
          <a:prstGeom prst="rect">
            <a:avLst/>
          </a:prstGeom>
          <a:noFill/>
          <a:ln w="9525">
            <a:noFill/>
            <a:miter lim="800000"/>
            <a:headEnd/>
            <a:tailEnd/>
          </a:ln>
        </p:spPr>
      </p:pic>
      <p:cxnSp>
        <p:nvCxnSpPr>
          <p:cNvPr id="11" name="Прямая со стрелкой 10"/>
          <p:cNvCxnSpPr/>
          <p:nvPr/>
        </p:nvCxnSpPr>
        <p:spPr>
          <a:xfrm>
            <a:off x="2308225" y="4437063"/>
            <a:ext cx="576263" cy="2635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733425" y="3675063"/>
            <a:ext cx="430213" cy="228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22" presetClass="exit" presetSubtype="1" fill="hold" grpId="1" nodeType="withEffect">
                                  <p:stCondLst>
                                    <p:cond delay="0"/>
                                  </p:stCondLst>
                                  <p:childTnLst>
                                    <p:animEffect transition="out" filter="wipe(up)">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6"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Рисунок 1"/>
          <p:cNvPicPr>
            <a:picLocks noChangeAspect="1"/>
          </p:cNvPicPr>
          <p:nvPr/>
        </p:nvPicPr>
        <p:blipFill>
          <a:blip r:embed="rId2"/>
          <a:srcRect/>
          <a:stretch>
            <a:fillRect/>
          </a:stretch>
        </p:blipFill>
        <p:spPr bwMode="auto">
          <a:xfrm>
            <a:off x="522288" y="192088"/>
            <a:ext cx="8099425" cy="5395912"/>
          </a:xfrm>
          <a:prstGeom prst="rect">
            <a:avLst/>
          </a:prstGeom>
          <a:noFill/>
          <a:ln w="9525">
            <a:noFill/>
            <a:miter lim="800000"/>
            <a:headEnd/>
            <a:tailEnd/>
          </a:ln>
        </p:spPr>
      </p:pic>
      <p:sp>
        <p:nvSpPr>
          <p:cNvPr id="56323" name="Прямоугольник 2"/>
          <p:cNvSpPr>
            <a:spLocks noChangeArrowheads="1"/>
          </p:cNvSpPr>
          <p:nvPr/>
        </p:nvSpPr>
        <p:spPr bwMode="auto">
          <a:xfrm>
            <a:off x="728663" y="5732463"/>
            <a:ext cx="7686675" cy="831850"/>
          </a:xfrm>
          <a:prstGeom prst="rect">
            <a:avLst/>
          </a:prstGeom>
          <a:solidFill>
            <a:srgbClr val="F6F5EE"/>
          </a:solidFill>
          <a:ln w="9525">
            <a:noFill/>
            <a:miter lim="800000"/>
            <a:headEnd/>
            <a:tailEnd/>
          </a:ln>
        </p:spPr>
        <p:txBody>
          <a:bodyPr>
            <a:spAutoFit/>
          </a:bodyPr>
          <a:lstStyle/>
          <a:p>
            <a:pPr algn="just"/>
            <a:r>
              <a:rPr lang="ru-RU" sz="2400" b="1"/>
              <a:t>Центральная часть солеи называется амвон (в переводе с греческого – «возвышенное место»).</a:t>
            </a:r>
          </a:p>
        </p:txBody>
      </p:sp>
      <p:sp>
        <p:nvSpPr>
          <p:cNvPr id="56324" name="TextBox 3"/>
          <p:cNvSpPr txBox="1">
            <a:spLocks noChangeArrowheads="1"/>
          </p:cNvSpPr>
          <p:nvPr/>
        </p:nvSpPr>
        <p:spPr bwMode="auto">
          <a:xfrm>
            <a:off x="4292600" y="3429000"/>
            <a:ext cx="1143000" cy="369888"/>
          </a:xfrm>
          <a:prstGeom prst="rect">
            <a:avLst/>
          </a:prstGeom>
          <a:noFill/>
          <a:ln w="9525">
            <a:noFill/>
            <a:miter lim="800000"/>
            <a:headEnd/>
            <a:tailEnd/>
          </a:ln>
        </p:spPr>
        <p:txBody>
          <a:bodyPr>
            <a:spAutoFit/>
          </a:bodyPr>
          <a:lstStyle/>
          <a:p>
            <a:r>
              <a:rPr lang="ru-RU" b="1">
                <a:solidFill>
                  <a:schemeClr val="bg1"/>
                </a:solidFill>
              </a:rPr>
              <a:t>а м в о н</a:t>
            </a:r>
          </a:p>
        </p:txBody>
      </p:sp>
      <p:pic>
        <p:nvPicPr>
          <p:cNvPr id="56325" name="Рисунок 4">
            <a:hlinkClick r:id="rId3" action="ppaction://hlinksldjump"/>
          </p:cNvPr>
          <p:cNvPicPr>
            <a:picLocks noChangeAspect="1"/>
          </p:cNvPicPr>
          <p:nvPr/>
        </p:nvPicPr>
        <p:blipFill>
          <a:blip r:embed="rId4"/>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Прямоугольник 2"/>
          <p:cNvSpPr>
            <a:spLocks noChangeArrowheads="1"/>
          </p:cNvSpPr>
          <p:nvPr/>
        </p:nvSpPr>
        <p:spPr bwMode="auto">
          <a:xfrm>
            <a:off x="387350" y="269875"/>
            <a:ext cx="8369300" cy="3140075"/>
          </a:xfrm>
          <a:prstGeom prst="rect">
            <a:avLst/>
          </a:prstGeom>
          <a:solidFill>
            <a:srgbClr val="F6F5EE"/>
          </a:solidFill>
          <a:ln w="9525">
            <a:noFill/>
            <a:miter lim="800000"/>
            <a:headEnd/>
            <a:tailEnd/>
          </a:ln>
        </p:spPr>
        <p:txBody>
          <a:bodyPr>
            <a:spAutoFit/>
          </a:bodyPr>
          <a:lstStyle/>
          <a:p>
            <a:pPr algn="just"/>
            <a:r>
              <a:rPr lang="ru-RU" sz="2200" b="1"/>
              <a:t>В древности амвон находился не у алтаря, а на середине храма. И к нему вела каменная дорожка-помост. По этой дорожке священнослужители спокойно передвигались по храму, даже когда он был переполнен. На амвоне читалось Священное Писание, совершались другие священные обряды. Сегодня с амвоном, похожим на древний, мы встречаемся в богослужениях, совершаемых епископом (архиепископом, митрополитом, патриархом), когда владыка молится на середине храма и лишь в некоторые моменты входит в алтарь.</a:t>
            </a:r>
          </a:p>
        </p:txBody>
      </p:sp>
      <p:pic>
        <p:nvPicPr>
          <p:cNvPr id="57347" name="Рисунок 3">
            <a:hlinkClick r:id="rId2" action="ppaction://hlinksldjump"/>
          </p:cNvPr>
          <p:cNvPicPr>
            <a:picLocks noChangeAspect="1"/>
          </p:cNvPicPr>
          <p:nvPr/>
        </p:nvPicPr>
        <p:blipFill>
          <a:blip r:embed="rId3"/>
          <a:srcRect/>
          <a:stretch>
            <a:fillRect/>
          </a:stretch>
        </p:blipFill>
        <p:spPr bwMode="auto">
          <a:xfrm>
            <a:off x="8101013" y="5856288"/>
            <a:ext cx="935037" cy="958850"/>
          </a:xfrm>
          <a:prstGeom prst="rect">
            <a:avLst/>
          </a:prstGeom>
          <a:noFill/>
          <a:ln w="9525">
            <a:noFill/>
            <a:miter lim="800000"/>
            <a:headEnd/>
            <a:tailEnd/>
          </a:ln>
        </p:spPr>
      </p:pic>
      <p:pic>
        <p:nvPicPr>
          <p:cNvPr id="57348" name="Рисунок 1"/>
          <p:cNvPicPr>
            <a:picLocks noChangeAspect="1"/>
          </p:cNvPicPr>
          <p:nvPr/>
        </p:nvPicPr>
        <p:blipFill>
          <a:blip r:embed="rId4"/>
          <a:srcRect/>
          <a:stretch>
            <a:fillRect/>
          </a:stretch>
        </p:blipFill>
        <p:spPr bwMode="auto">
          <a:xfrm>
            <a:off x="2339975" y="3589338"/>
            <a:ext cx="4464050" cy="29718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Рисунок 5"/>
          <p:cNvPicPr>
            <a:picLocks noChangeAspect="1"/>
          </p:cNvPicPr>
          <p:nvPr/>
        </p:nvPicPr>
        <p:blipFill>
          <a:blip r:embed="rId2"/>
          <a:srcRect/>
          <a:stretch>
            <a:fillRect/>
          </a:stretch>
        </p:blipFill>
        <p:spPr bwMode="auto">
          <a:xfrm>
            <a:off x="285750" y="125413"/>
            <a:ext cx="8572500" cy="5680075"/>
          </a:xfrm>
          <a:prstGeom prst="rect">
            <a:avLst/>
          </a:prstGeom>
          <a:noFill/>
          <a:ln w="9525">
            <a:noFill/>
            <a:miter lim="800000"/>
            <a:headEnd/>
            <a:tailEnd/>
          </a:ln>
        </p:spPr>
      </p:pic>
      <p:sp>
        <p:nvSpPr>
          <p:cNvPr id="58371" name="Прямоугольник 2"/>
          <p:cNvSpPr>
            <a:spLocks noChangeArrowheads="1"/>
          </p:cNvSpPr>
          <p:nvPr/>
        </p:nvSpPr>
        <p:spPr bwMode="auto">
          <a:xfrm>
            <a:off x="1042988" y="5349875"/>
            <a:ext cx="7058025" cy="1200150"/>
          </a:xfrm>
          <a:prstGeom prst="rect">
            <a:avLst/>
          </a:prstGeom>
          <a:solidFill>
            <a:srgbClr val="F6F5EE"/>
          </a:solidFill>
          <a:ln w="9525">
            <a:noFill/>
            <a:miter lim="800000"/>
            <a:headEnd/>
            <a:tailEnd/>
          </a:ln>
        </p:spPr>
        <p:txBody>
          <a:bodyPr>
            <a:spAutoFit/>
          </a:bodyPr>
          <a:lstStyle/>
          <a:p>
            <a:pPr algn="just"/>
            <a:r>
              <a:rPr lang="ru-RU" sz="2400" b="1"/>
              <a:t>С амвона читается во время Божественной литургии Святое Евангелие, произносятся ектении, отсюда священник проповедует… </a:t>
            </a:r>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Рисунок 1"/>
          <p:cNvPicPr>
            <a:picLocks noChangeAspect="1"/>
          </p:cNvPicPr>
          <p:nvPr/>
        </p:nvPicPr>
        <p:blipFill>
          <a:blip r:embed="rId2"/>
          <a:srcRect/>
          <a:stretch>
            <a:fillRect/>
          </a:stretch>
        </p:blipFill>
        <p:spPr bwMode="auto">
          <a:xfrm>
            <a:off x="184150" y="188913"/>
            <a:ext cx="8775700" cy="5857875"/>
          </a:xfrm>
          <a:prstGeom prst="rect">
            <a:avLst/>
          </a:prstGeom>
          <a:noFill/>
          <a:ln w="9525">
            <a:noFill/>
            <a:miter lim="800000"/>
            <a:headEnd/>
            <a:tailEnd/>
          </a:ln>
        </p:spPr>
      </p:pic>
      <p:sp>
        <p:nvSpPr>
          <p:cNvPr id="59395" name="Прямоугольник 2"/>
          <p:cNvSpPr>
            <a:spLocks noChangeArrowheads="1"/>
          </p:cNvSpPr>
          <p:nvPr/>
        </p:nvSpPr>
        <p:spPr bwMode="auto">
          <a:xfrm>
            <a:off x="549275" y="5764213"/>
            <a:ext cx="8045450" cy="831850"/>
          </a:xfrm>
          <a:prstGeom prst="rect">
            <a:avLst/>
          </a:prstGeom>
          <a:solidFill>
            <a:srgbClr val="F6F5EE"/>
          </a:solidFill>
          <a:ln w="9525">
            <a:noFill/>
            <a:miter lim="800000"/>
            <a:headEnd/>
            <a:tailEnd/>
          </a:ln>
        </p:spPr>
        <p:txBody>
          <a:bodyPr>
            <a:spAutoFit/>
          </a:bodyPr>
          <a:lstStyle/>
          <a:p>
            <a:pPr algn="just"/>
            <a:r>
              <a:rPr lang="ru-RU" sz="2400" b="1"/>
              <a:t>Пространство храма от алтаря отделяет иконостас. Здесь мы видим традиционный русский иконостас из 5 рядов. </a:t>
            </a:r>
          </a:p>
        </p:txBody>
      </p:sp>
      <p:pic>
        <p:nvPicPr>
          <p:cNvPr id="59396" name="Рисунок 3">
            <a:hlinkClick r:id="rId3" action="ppaction://hlinksldjump"/>
          </p:cNvPr>
          <p:cNvPicPr>
            <a:picLocks noChangeAspect="1"/>
          </p:cNvPicPr>
          <p:nvPr/>
        </p:nvPicPr>
        <p:blipFill>
          <a:blip r:embed="rId4"/>
          <a:srcRect/>
          <a:stretch>
            <a:fillRect/>
          </a:stretch>
        </p:blipFill>
        <p:spPr bwMode="auto">
          <a:xfrm>
            <a:off x="8442325" y="6196013"/>
            <a:ext cx="701675" cy="611187"/>
          </a:xfrm>
          <a:prstGeom prst="rect">
            <a:avLst/>
          </a:prstGeom>
          <a:noFill/>
          <a:ln w="9525">
            <a:noFill/>
            <a:miter lim="800000"/>
            <a:headEnd/>
            <a:tailEnd/>
          </a:ln>
        </p:spPr>
      </p:pic>
      <p:sp>
        <p:nvSpPr>
          <p:cNvPr id="59397" name="TextBox 4"/>
          <p:cNvSpPr txBox="1">
            <a:spLocks noChangeArrowheads="1"/>
          </p:cNvSpPr>
          <p:nvPr/>
        </p:nvSpPr>
        <p:spPr bwMode="auto">
          <a:xfrm rot="812952">
            <a:off x="5321300" y="5356225"/>
            <a:ext cx="973138" cy="369888"/>
          </a:xfrm>
          <a:prstGeom prst="rect">
            <a:avLst/>
          </a:prstGeom>
          <a:noFill/>
          <a:ln w="9525">
            <a:noFill/>
            <a:miter lim="800000"/>
            <a:headEnd/>
            <a:tailEnd/>
          </a:ln>
        </p:spPr>
        <p:txBody>
          <a:bodyPr>
            <a:spAutoFit/>
          </a:bodyPr>
          <a:lstStyle/>
          <a:p>
            <a:r>
              <a:rPr lang="ru-RU" b="1">
                <a:solidFill>
                  <a:schemeClr val="bg1"/>
                </a:solidFill>
              </a:rPr>
              <a:t>с о л е я</a:t>
            </a:r>
          </a:p>
        </p:txBody>
      </p:sp>
      <p:sp>
        <p:nvSpPr>
          <p:cNvPr id="59398" name="TextBox 5"/>
          <p:cNvSpPr txBox="1">
            <a:spLocks noChangeArrowheads="1"/>
          </p:cNvSpPr>
          <p:nvPr/>
        </p:nvSpPr>
        <p:spPr bwMode="auto">
          <a:xfrm rot="812952">
            <a:off x="1641475" y="4664075"/>
            <a:ext cx="973138" cy="307975"/>
          </a:xfrm>
          <a:prstGeom prst="rect">
            <a:avLst/>
          </a:prstGeom>
          <a:noFill/>
          <a:ln w="9525">
            <a:noFill/>
            <a:miter lim="800000"/>
            <a:headEnd/>
            <a:tailEnd/>
          </a:ln>
        </p:spPr>
        <p:txBody>
          <a:bodyPr>
            <a:spAutoFit/>
          </a:bodyPr>
          <a:lstStyle/>
          <a:p>
            <a:r>
              <a:rPr lang="ru-RU" sz="1400" b="1">
                <a:solidFill>
                  <a:schemeClr val="bg1"/>
                </a:solidFill>
              </a:rPr>
              <a:t>солея</a:t>
            </a:r>
          </a:p>
        </p:txBody>
      </p:sp>
      <p:sp>
        <p:nvSpPr>
          <p:cNvPr id="59399" name="TextBox 6"/>
          <p:cNvSpPr txBox="1">
            <a:spLocks noChangeArrowheads="1"/>
          </p:cNvSpPr>
          <p:nvPr/>
        </p:nvSpPr>
        <p:spPr bwMode="auto">
          <a:xfrm rot="1067652">
            <a:off x="2968625" y="4895850"/>
            <a:ext cx="1143000" cy="369888"/>
          </a:xfrm>
          <a:prstGeom prst="rect">
            <a:avLst/>
          </a:prstGeom>
          <a:noFill/>
          <a:ln w="9525">
            <a:noFill/>
            <a:miter lim="800000"/>
            <a:headEnd/>
            <a:tailEnd/>
          </a:ln>
        </p:spPr>
        <p:txBody>
          <a:bodyPr>
            <a:spAutoFit/>
          </a:bodyPr>
          <a:lstStyle/>
          <a:p>
            <a:r>
              <a:rPr lang="ru-RU" b="1">
                <a:solidFill>
                  <a:schemeClr val="bg1"/>
                </a:solidFill>
              </a:rPr>
              <a:t>а м в о н</a:t>
            </a:r>
          </a:p>
        </p:txBody>
      </p:sp>
      <p:sp>
        <p:nvSpPr>
          <p:cNvPr id="59400" name="TextBox 7"/>
          <p:cNvSpPr txBox="1">
            <a:spLocks noChangeArrowheads="1"/>
          </p:cNvSpPr>
          <p:nvPr/>
        </p:nvSpPr>
        <p:spPr bwMode="auto">
          <a:xfrm rot="273063">
            <a:off x="4543425" y="4378325"/>
            <a:ext cx="1768475" cy="369888"/>
          </a:xfrm>
          <a:prstGeom prst="rect">
            <a:avLst/>
          </a:prstGeom>
          <a:noFill/>
          <a:ln w="9525">
            <a:noFill/>
            <a:miter lim="800000"/>
            <a:headEnd/>
            <a:tailEnd/>
          </a:ln>
        </p:spPr>
        <p:txBody>
          <a:bodyPr>
            <a:spAutoFit/>
          </a:bodyPr>
          <a:lstStyle/>
          <a:p>
            <a:r>
              <a:rPr lang="ru-RU" b="1">
                <a:solidFill>
                  <a:srgbClr val="FFFF00"/>
                </a:solidFill>
              </a:rPr>
              <a:t>и к о н о с т а с</a:t>
            </a:r>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Прямоугольник 2"/>
          <p:cNvSpPr>
            <a:spLocks noChangeArrowheads="1"/>
          </p:cNvSpPr>
          <p:nvPr/>
        </p:nvSpPr>
        <p:spPr bwMode="auto">
          <a:xfrm>
            <a:off x="387350" y="269875"/>
            <a:ext cx="8369300" cy="5910263"/>
          </a:xfrm>
          <a:prstGeom prst="rect">
            <a:avLst/>
          </a:prstGeom>
          <a:solidFill>
            <a:srgbClr val="F6F5EE"/>
          </a:solidFill>
          <a:ln w="9525">
            <a:noFill/>
            <a:miter lim="800000"/>
            <a:headEnd/>
            <a:tailEnd/>
          </a:ln>
        </p:spPr>
        <p:txBody>
          <a:bodyPr>
            <a:spAutoFit/>
          </a:bodyPr>
          <a:lstStyle/>
          <a:p>
            <a:pPr algn="just"/>
            <a:r>
              <a:rPr lang="ru-RU" sz="2100" b="1"/>
              <a:t>Иконостас, в переводе с греческого, означает «подставка для икон». В древности иконостасов не было, алтарь от пространства храма отделялся декоративными колоннами. Иногда там устраивали решетку (по пояс или чуть выше), чтобы воспрепятствовать толпе, особенно, когда храм переполнен, попадать в алтарь, к престолу. Впоследствии, между этих колонн и на решетке стали закреплять особо чтимые иконы. Таким образом, иконы, обращенные ликами к молящимся, показывали, что в нашей молитве участвуют сами небожители. В монастырях, где шла особая духовная битва за спасение душ людей, иконостасы стали расти и количество икон стало умножаться. Но и в этом случае в Греции иконостасы не получили такого развития, как на Руси. У нас же, приняв греческую храмовую культуру, развили и усилили ее. На Руси иконостасы, особенно в Средние века, становятся глухими стенами, сокрывшими алтарь от взора простых верующих. На Руси появляются иконостасы в 5 (обычно) и более рядов икон вверх. Первым высоким русским иконостасом обычно считают иконостас Успенского собора во Владимире, созданный в 1408–1411 годах.</a:t>
            </a:r>
          </a:p>
        </p:txBody>
      </p:sp>
      <p:pic>
        <p:nvPicPr>
          <p:cNvPr id="60419" name="Рисунок 3">
            <a:hlinkClick r:id="rId2" action="ppaction://hlinksldjump"/>
          </p:cNvPr>
          <p:cNvPicPr>
            <a:picLocks noChangeAspect="1"/>
          </p:cNvPicPr>
          <p:nvPr/>
        </p:nvPicPr>
        <p:blipFill>
          <a:blip r:embed="rId3"/>
          <a:srcRect/>
          <a:stretch>
            <a:fillRect/>
          </a:stretch>
        </p:blipFill>
        <p:spPr bwMode="auto">
          <a:xfrm>
            <a:off x="8101013" y="5856288"/>
            <a:ext cx="935037" cy="9588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3"/>
          <p:cNvPicPr>
            <a:picLocks noChangeAspect="1"/>
          </p:cNvPicPr>
          <p:nvPr/>
        </p:nvPicPr>
        <p:blipFill>
          <a:blip r:embed="rId3"/>
          <a:srcRect/>
          <a:stretch>
            <a:fillRect/>
          </a:stretch>
        </p:blipFill>
        <p:spPr bwMode="auto">
          <a:xfrm>
            <a:off x="687388" y="188913"/>
            <a:ext cx="7769225" cy="5262562"/>
          </a:xfrm>
          <a:prstGeom prst="rect">
            <a:avLst/>
          </a:prstGeom>
          <a:noFill/>
          <a:ln w="9525">
            <a:noFill/>
            <a:miter lim="800000"/>
            <a:headEnd/>
            <a:tailEnd/>
          </a:ln>
        </p:spPr>
      </p:pic>
      <p:sp>
        <p:nvSpPr>
          <p:cNvPr id="61443" name="Прямоугольник 2"/>
          <p:cNvSpPr>
            <a:spLocks noChangeArrowheads="1"/>
          </p:cNvSpPr>
          <p:nvPr/>
        </p:nvSpPr>
        <p:spPr bwMode="auto">
          <a:xfrm>
            <a:off x="352425" y="4868863"/>
            <a:ext cx="8439150" cy="1785937"/>
          </a:xfrm>
          <a:prstGeom prst="rect">
            <a:avLst/>
          </a:prstGeom>
          <a:solidFill>
            <a:srgbClr val="F6F5EE"/>
          </a:solidFill>
          <a:ln w="9525">
            <a:noFill/>
            <a:miter lim="800000"/>
            <a:headEnd/>
            <a:tailEnd/>
          </a:ln>
        </p:spPr>
        <p:txBody>
          <a:bodyPr>
            <a:spAutoFit/>
          </a:bodyPr>
          <a:lstStyle/>
          <a:p>
            <a:pPr algn="just"/>
            <a:r>
              <a:rPr lang="ru-RU" sz="2200" b="1"/>
              <a:t>Настоящий русский традиционный иконостас поражает мощью и духовным содержанием. Он поистине вопиет о том, что мы в своих путях духовной жизни не одиноки. У нас сонм помощников. Тех, кто прошел этим путем, достиг спасения и теперь молится вместе с нами. Помогает и нам достичь спасения.</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p:cNvPicPr>
            <a:picLocks noChangeAspect="1"/>
          </p:cNvPicPr>
          <p:nvPr/>
        </p:nvPicPr>
        <p:blipFill>
          <a:blip r:embed="rId2"/>
          <a:srcRect/>
          <a:stretch>
            <a:fillRect/>
          </a:stretch>
        </p:blipFill>
        <p:spPr bwMode="auto">
          <a:xfrm>
            <a:off x="377825" y="192088"/>
            <a:ext cx="8388350" cy="5588000"/>
          </a:xfrm>
          <a:prstGeom prst="rect">
            <a:avLst/>
          </a:prstGeom>
          <a:noFill/>
          <a:ln w="9525">
            <a:noFill/>
            <a:miter lim="800000"/>
            <a:headEnd/>
            <a:tailEnd/>
          </a:ln>
        </p:spPr>
      </p:pic>
      <p:sp>
        <p:nvSpPr>
          <p:cNvPr id="7171" name="Прямоугольник 2"/>
          <p:cNvSpPr>
            <a:spLocks noChangeArrowheads="1"/>
          </p:cNvSpPr>
          <p:nvPr/>
        </p:nvSpPr>
        <p:spPr bwMode="auto">
          <a:xfrm>
            <a:off x="512763" y="4724400"/>
            <a:ext cx="8118475" cy="1570038"/>
          </a:xfrm>
          <a:prstGeom prst="rect">
            <a:avLst/>
          </a:prstGeom>
          <a:solidFill>
            <a:srgbClr val="F6F5EE"/>
          </a:solidFill>
          <a:ln w="9525">
            <a:noFill/>
            <a:miter lim="800000"/>
            <a:headEnd/>
            <a:tailEnd/>
          </a:ln>
        </p:spPr>
        <p:txBody>
          <a:bodyPr>
            <a:spAutoFit/>
          </a:bodyPr>
          <a:lstStyle/>
          <a:p>
            <a:pPr algn="just"/>
            <a:r>
              <a:rPr lang="ru-RU" sz="2400" b="1">
                <a:solidFill>
                  <a:srgbClr val="000000"/>
                </a:solidFill>
              </a:rPr>
              <a:t>В храме должно соблюдать тишину. Недопустимы громкие разговоры. Мобильные телефоны в храме следует переключить на вибросигнал. Если все же необходимо поговорить по телефону, то следует выйти из храма.</a:t>
            </a:r>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Рисунок 1"/>
          <p:cNvPicPr>
            <a:picLocks noChangeAspect="1"/>
          </p:cNvPicPr>
          <p:nvPr/>
        </p:nvPicPr>
        <p:blipFill>
          <a:blip r:embed="rId2"/>
          <a:srcRect/>
          <a:stretch>
            <a:fillRect/>
          </a:stretch>
        </p:blipFill>
        <p:spPr bwMode="auto">
          <a:xfrm>
            <a:off x="238125" y="115888"/>
            <a:ext cx="8667750" cy="5786437"/>
          </a:xfrm>
          <a:prstGeom prst="rect">
            <a:avLst/>
          </a:prstGeom>
          <a:noFill/>
          <a:ln w="9525">
            <a:noFill/>
            <a:miter lim="800000"/>
            <a:headEnd/>
            <a:tailEnd/>
          </a:ln>
        </p:spPr>
      </p:pic>
      <p:sp>
        <p:nvSpPr>
          <p:cNvPr id="62467" name="Прямоугольник 2"/>
          <p:cNvSpPr>
            <a:spLocks noChangeArrowheads="1"/>
          </p:cNvSpPr>
          <p:nvPr/>
        </p:nvSpPr>
        <p:spPr bwMode="auto">
          <a:xfrm>
            <a:off x="238125" y="5302250"/>
            <a:ext cx="8667750" cy="1200150"/>
          </a:xfrm>
          <a:prstGeom prst="rect">
            <a:avLst/>
          </a:prstGeom>
          <a:solidFill>
            <a:srgbClr val="F6F5EE"/>
          </a:solidFill>
          <a:ln w="9525">
            <a:noFill/>
            <a:miter lim="800000"/>
            <a:headEnd/>
            <a:tailEnd/>
          </a:ln>
        </p:spPr>
        <p:txBody>
          <a:bodyPr>
            <a:spAutoFit/>
          </a:bodyPr>
          <a:lstStyle/>
          <a:p>
            <a:pPr algn="just"/>
            <a:r>
              <a:rPr lang="ru-RU" sz="2400" b="1"/>
              <a:t>Иконостас может иметь и больше и меньше 5-ти рядов. Обязательными являются лишь иконы Спасителя и Божией Матери, а остальные иконы устанавливаются по возможности.</a:t>
            </a:r>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Рисунок 1"/>
          <p:cNvPicPr>
            <a:picLocks noChangeAspect="1"/>
          </p:cNvPicPr>
          <p:nvPr/>
        </p:nvPicPr>
        <p:blipFill>
          <a:blip r:embed="rId2"/>
          <a:srcRect/>
          <a:stretch>
            <a:fillRect/>
          </a:stretch>
        </p:blipFill>
        <p:spPr bwMode="auto">
          <a:xfrm>
            <a:off x="269875" y="192088"/>
            <a:ext cx="8604250" cy="5840412"/>
          </a:xfrm>
          <a:prstGeom prst="rect">
            <a:avLst/>
          </a:prstGeom>
          <a:noFill/>
          <a:ln w="9525">
            <a:noFill/>
            <a:miter lim="800000"/>
            <a:headEnd/>
            <a:tailEnd/>
          </a:ln>
        </p:spPr>
      </p:pic>
      <p:sp>
        <p:nvSpPr>
          <p:cNvPr id="63491" name="Прямоугольник 2"/>
          <p:cNvSpPr>
            <a:spLocks noChangeArrowheads="1"/>
          </p:cNvSpPr>
          <p:nvPr/>
        </p:nvSpPr>
        <p:spPr bwMode="auto">
          <a:xfrm>
            <a:off x="539750" y="5302250"/>
            <a:ext cx="8064500" cy="1200150"/>
          </a:xfrm>
          <a:prstGeom prst="rect">
            <a:avLst/>
          </a:prstGeom>
          <a:solidFill>
            <a:srgbClr val="F6F5EE"/>
          </a:solidFill>
          <a:ln w="9525">
            <a:noFill/>
            <a:miter lim="800000"/>
            <a:headEnd/>
            <a:tailEnd/>
          </a:ln>
        </p:spPr>
        <p:txBody>
          <a:bodyPr>
            <a:spAutoFit/>
          </a:bodyPr>
          <a:lstStyle/>
          <a:p>
            <a:pPr algn="just"/>
            <a:r>
              <a:rPr lang="ru-RU" sz="2400" b="1"/>
              <a:t>Это Царские врата. Они называются так потому, что во время богослужения из них для Причащения верующих выносят Чашу с Телом и Кровью Царя царей – Господа. </a:t>
            </a: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Рисунок 1"/>
          <p:cNvPicPr>
            <a:picLocks noChangeAspect="1"/>
          </p:cNvPicPr>
          <p:nvPr/>
        </p:nvPicPr>
        <p:blipFill>
          <a:blip r:embed="rId2"/>
          <a:srcRect/>
          <a:stretch>
            <a:fillRect/>
          </a:stretch>
        </p:blipFill>
        <p:spPr bwMode="auto">
          <a:xfrm>
            <a:off x="303213" y="192088"/>
            <a:ext cx="8537575" cy="5538787"/>
          </a:xfrm>
          <a:prstGeom prst="rect">
            <a:avLst/>
          </a:prstGeom>
          <a:noFill/>
          <a:ln w="9525">
            <a:noFill/>
            <a:miter lim="800000"/>
            <a:headEnd/>
            <a:tailEnd/>
          </a:ln>
        </p:spPr>
      </p:pic>
      <p:sp>
        <p:nvSpPr>
          <p:cNvPr id="64515" name="Прямоугольник 3"/>
          <p:cNvSpPr>
            <a:spLocks noChangeArrowheads="1"/>
          </p:cNvSpPr>
          <p:nvPr/>
        </p:nvSpPr>
        <p:spPr bwMode="auto">
          <a:xfrm>
            <a:off x="552450" y="4652963"/>
            <a:ext cx="8039100" cy="1939925"/>
          </a:xfrm>
          <a:prstGeom prst="rect">
            <a:avLst/>
          </a:prstGeom>
          <a:solidFill>
            <a:srgbClr val="F6F5EE"/>
          </a:solidFill>
          <a:ln w="9525">
            <a:noFill/>
            <a:miter lim="800000"/>
            <a:headEnd/>
            <a:tailEnd/>
          </a:ln>
        </p:spPr>
        <p:txBody>
          <a:bodyPr>
            <a:spAutoFit/>
          </a:bodyPr>
          <a:lstStyle/>
          <a:p>
            <a:pPr algn="just"/>
            <a:r>
              <a:rPr lang="ru-RU" sz="2400" b="1"/>
              <a:t>Мы видим иконостас с отверстыми Царскими вратами. За ним скрывается алтарь - самое святое пространство храма. Посторонним сюда вход не разрешен, но даже священнослужитель, войдя в алтарь, должен сделать три земных поклона у престола.</a:t>
            </a:r>
          </a:p>
        </p:txBody>
      </p:sp>
      <p:pic>
        <p:nvPicPr>
          <p:cNvPr id="64516" name="Рисунок 4">
            <a:hlinkClick r:id="rId3" action="ppaction://hlinksldjump"/>
          </p:cNvPr>
          <p:cNvPicPr>
            <a:picLocks noChangeAspect="1"/>
          </p:cNvPicPr>
          <p:nvPr/>
        </p:nvPicPr>
        <p:blipFill>
          <a:blip r:embed="rId4"/>
          <a:srcRect/>
          <a:stretch>
            <a:fillRect/>
          </a:stretch>
        </p:blipFill>
        <p:spPr bwMode="auto">
          <a:xfrm>
            <a:off x="8442325" y="6196013"/>
            <a:ext cx="701675" cy="611187"/>
          </a:xfrm>
          <a:prstGeom prst="rect">
            <a:avLst/>
          </a:prstGeom>
          <a:noFill/>
          <a:ln w="9525">
            <a:noFill/>
            <a:miter lim="800000"/>
            <a:headEnd/>
            <a:tailEnd/>
          </a:ln>
        </p:spPr>
      </p:pic>
      <p:sp>
        <p:nvSpPr>
          <p:cNvPr id="64517" name="TextBox 9"/>
          <p:cNvSpPr txBox="1">
            <a:spLocks noChangeArrowheads="1"/>
          </p:cNvSpPr>
          <p:nvPr/>
        </p:nvSpPr>
        <p:spPr bwMode="auto">
          <a:xfrm>
            <a:off x="3203575" y="1295400"/>
            <a:ext cx="1177925" cy="369888"/>
          </a:xfrm>
          <a:prstGeom prst="rect">
            <a:avLst/>
          </a:prstGeom>
          <a:noFill/>
          <a:ln w="9525">
            <a:noFill/>
            <a:miter lim="800000"/>
            <a:headEnd/>
            <a:tailEnd/>
          </a:ln>
        </p:spPr>
        <p:txBody>
          <a:bodyPr>
            <a:spAutoFit/>
          </a:bodyPr>
          <a:lstStyle/>
          <a:p>
            <a:r>
              <a:rPr lang="ru-RU" b="1"/>
              <a:t>а л т а р ь</a:t>
            </a:r>
          </a:p>
        </p:txBody>
      </p:sp>
      <p:sp>
        <p:nvSpPr>
          <p:cNvPr id="64518" name="TextBox 10"/>
          <p:cNvSpPr txBox="1">
            <a:spLocks noChangeArrowheads="1"/>
          </p:cNvSpPr>
          <p:nvPr/>
        </p:nvSpPr>
        <p:spPr bwMode="auto">
          <a:xfrm>
            <a:off x="3271838" y="3748088"/>
            <a:ext cx="1130300" cy="369887"/>
          </a:xfrm>
          <a:prstGeom prst="rect">
            <a:avLst/>
          </a:prstGeom>
          <a:noFill/>
          <a:ln w="9525">
            <a:noFill/>
            <a:miter lim="800000"/>
            <a:headEnd/>
            <a:tailEnd/>
          </a:ln>
        </p:spPr>
        <p:txBody>
          <a:bodyPr>
            <a:spAutoFit/>
          </a:bodyPr>
          <a:lstStyle/>
          <a:p>
            <a:r>
              <a:rPr lang="ru-RU" b="1">
                <a:solidFill>
                  <a:schemeClr val="bg1"/>
                </a:solidFill>
              </a:rPr>
              <a:t>престол</a:t>
            </a:r>
          </a:p>
        </p:txBody>
      </p:sp>
      <p:cxnSp>
        <p:nvCxnSpPr>
          <p:cNvPr id="13" name="Прямая со стрелкой 12"/>
          <p:cNvCxnSpPr/>
          <p:nvPr/>
        </p:nvCxnSpPr>
        <p:spPr>
          <a:xfrm flipV="1">
            <a:off x="3576638" y="3656013"/>
            <a:ext cx="215900" cy="18415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Прямоугольник 2"/>
          <p:cNvSpPr>
            <a:spLocks noChangeArrowheads="1"/>
          </p:cNvSpPr>
          <p:nvPr/>
        </p:nvSpPr>
        <p:spPr bwMode="auto">
          <a:xfrm>
            <a:off x="387350" y="269875"/>
            <a:ext cx="8369300" cy="3001963"/>
          </a:xfrm>
          <a:prstGeom prst="rect">
            <a:avLst/>
          </a:prstGeom>
          <a:solidFill>
            <a:srgbClr val="F6F5EE"/>
          </a:solidFill>
          <a:ln w="9525">
            <a:noFill/>
            <a:miter lim="800000"/>
            <a:headEnd/>
            <a:tailEnd/>
          </a:ln>
        </p:spPr>
        <p:txBody>
          <a:bodyPr>
            <a:spAutoFit/>
          </a:bodyPr>
          <a:lstStyle/>
          <a:p>
            <a:pPr algn="just"/>
            <a:r>
              <a:rPr lang="ru-RU" sz="2100" b="1"/>
              <a:t>Слово алтарь, скорее всего, происходит от греческого altus – высокий. Первоначально этим словом обозначались камни, или площадки, устроенные для принесения жертв языческим богам (отсюда выражение «принести жертву на алтарь Отечества»). У древних христиан (I–II вв.) алтарь – это особый стол, за которым в чьем-либо доме происходила агапа («вечеря любви»). Позднее в Православии алтарем стали называть престол храма, на котором совершается Таинство Евхаристии. У католиков же и протестантов понимание алтаря не претерпело изменений.</a:t>
            </a:r>
          </a:p>
        </p:txBody>
      </p:sp>
      <p:pic>
        <p:nvPicPr>
          <p:cNvPr id="65539" name="Рисунок 3">
            <a:hlinkClick r:id="rId2" action="ppaction://hlinksldjump"/>
          </p:cNvPr>
          <p:cNvPicPr>
            <a:picLocks noChangeAspect="1"/>
          </p:cNvPicPr>
          <p:nvPr/>
        </p:nvPicPr>
        <p:blipFill>
          <a:blip r:embed="rId3"/>
          <a:srcRect/>
          <a:stretch>
            <a:fillRect/>
          </a:stretch>
        </p:blipFill>
        <p:spPr bwMode="auto">
          <a:xfrm>
            <a:off x="8101013" y="5856288"/>
            <a:ext cx="935037" cy="958850"/>
          </a:xfrm>
          <a:prstGeom prst="rect">
            <a:avLst/>
          </a:prstGeom>
          <a:noFill/>
          <a:ln w="9525">
            <a:noFill/>
            <a:miter lim="800000"/>
            <a:headEnd/>
            <a:tailEnd/>
          </a:ln>
        </p:spPr>
      </p:pic>
      <p:pic>
        <p:nvPicPr>
          <p:cNvPr id="65540" name="Рисунок 1"/>
          <p:cNvPicPr>
            <a:picLocks noChangeAspect="1"/>
          </p:cNvPicPr>
          <p:nvPr/>
        </p:nvPicPr>
        <p:blipFill>
          <a:blip r:embed="rId4"/>
          <a:srcRect/>
          <a:stretch>
            <a:fillRect/>
          </a:stretch>
        </p:blipFill>
        <p:spPr bwMode="auto">
          <a:xfrm>
            <a:off x="2127250" y="3429000"/>
            <a:ext cx="4889500" cy="32639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Рисунок 1"/>
          <p:cNvPicPr>
            <a:picLocks noChangeAspect="1"/>
          </p:cNvPicPr>
          <p:nvPr/>
        </p:nvPicPr>
        <p:blipFill>
          <a:blip r:embed="rId2"/>
          <a:srcRect/>
          <a:stretch>
            <a:fillRect/>
          </a:stretch>
        </p:blipFill>
        <p:spPr bwMode="auto">
          <a:xfrm>
            <a:off x="346075" y="188913"/>
            <a:ext cx="8451850" cy="5641975"/>
          </a:xfrm>
          <a:prstGeom prst="rect">
            <a:avLst/>
          </a:prstGeom>
          <a:noFill/>
          <a:ln w="9525">
            <a:noFill/>
            <a:miter lim="800000"/>
            <a:headEnd/>
            <a:tailEnd/>
          </a:ln>
        </p:spPr>
      </p:pic>
      <p:sp>
        <p:nvSpPr>
          <p:cNvPr id="66563" name="Прямоугольник 2"/>
          <p:cNvSpPr>
            <a:spLocks noChangeArrowheads="1"/>
          </p:cNvSpPr>
          <p:nvPr/>
        </p:nvSpPr>
        <p:spPr bwMode="auto">
          <a:xfrm>
            <a:off x="1258888" y="5827713"/>
            <a:ext cx="6626225" cy="831850"/>
          </a:xfrm>
          <a:prstGeom prst="rect">
            <a:avLst/>
          </a:prstGeom>
          <a:solidFill>
            <a:srgbClr val="F6F5EE"/>
          </a:solidFill>
          <a:ln w="9525">
            <a:noFill/>
            <a:miter lim="800000"/>
            <a:headEnd/>
            <a:tailEnd/>
          </a:ln>
        </p:spPr>
        <p:txBody>
          <a:bodyPr>
            <a:spAutoFit/>
          </a:bodyPr>
          <a:lstStyle/>
          <a:p>
            <a:pPr algn="just"/>
            <a:r>
              <a:rPr lang="ru-RU" sz="2400" b="1"/>
              <a:t>Справа от иконостаса у стены стоит Распятие. Традиционно его называют Голгофа.</a:t>
            </a:r>
          </a:p>
        </p:txBody>
      </p:sp>
      <p:sp>
        <p:nvSpPr>
          <p:cNvPr id="66564" name="TextBox 3"/>
          <p:cNvSpPr txBox="1">
            <a:spLocks noChangeArrowheads="1"/>
          </p:cNvSpPr>
          <p:nvPr/>
        </p:nvSpPr>
        <p:spPr bwMode="auto">
          <a:xfrm>
            <a:off x="3492500" y="3408363"/>
            <a:ext cx="1460500" cy="369887"/>
          </a:xfrm>
          <a:prstGeom prst="rect">
            <a:avLst/>
          </a:prstGeom>
          <a:noFill/>
          <a:ln w="9525">
            <a:noFill/>
            <a:miter lim="800000"/>
            <a:headEnd/>
            <a:tailEnd/>
          </a:ln>
        </p:spPr>
        <p:txBody>
          <a:bodyPr>
            <a:spAutoFit/>
          </a:bodyPr>
          <a:lstStyle/>
          <a:p>
            <a:r>
              <a:rPr lang="ru-RU" b="1">
                <a:solidFill>
                  <a:schemeClr val="bg1"/>
                </a:solidFill>
              </a:rPr>
              <a:t>Г о л г о ф а</a:t>
            </a:r>
          </a:p>
        </p:txBody>
      </p:sp>
      <p:sp>
        <p:nvSpPr>
          <p:cNvPr id="66565" name="TextBox 4"/>
          <p:cNvSpPr txBox="1">
            <a:spLocks noChangeArrowheads="1"/>
          </p:cNvSpPr>
          <p:nvPr/>
        </p:nvSpPr>
        <p:spPr bwMode="auto">
          <a:xfrm>
            <a:off x="6084888" y="549275"/>
            <a:ext cx="1655762" cy="368300"/>
          </a:xfrm>
          <a:prstGeom prst="rect">
            <a:avLst/>
          </a:prstGeom>
          <a:noFill/>
          <a:ln w="9525">
            <a:noFill/>
            <a:miter lim="800000"/>
            <a:headEnd/>
            <a:tailEnd/>
          </a:ln>
        </p:spPr>
        <p:txBody>
          <a:bodyPr>
            <a:spAutoFit/>
          </a:bodyPr>
          <a:lstStyle/>
          <a:p>
            <a:r>
              <a:rPr lang="ru-RU" b="1">
                <a:solidFill>
                  <a:schemeClr val="bg1"/>
                </a:solidFill>
              </a:rPr>
              <a:t>и к о н о с т а с</a:t>
            </a:r>
          </a:p>
        </p:txBody>
      </p:sp>
    </p:spTree>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Рисунок 1"/>
          <p:cNvPicPr>
            <a:picLocks noChangeAspect="1"/>
          </p:cNvPicPr>
          <p:nvPr/>
        </p:nvPicPr>
        <p:blipFill>
          <a:blip r:embed="rId2"/>
          <a:srcRect/>
          <a:stretch>
            <a:fillRect/>
          </a:stretch>
        </p:blipFill>
        <p:spPr bwMode="auto">
          <a:xfrm>
            <a:off x="539750" y="188913"/>
            <a:ext cx="8089900" cy="5400675"/>
          </a:xfrm>
          <a:prstGeom prst="rect">
            <a:avLst/>
          </a:prstGeom>
          <a:noFill/>
          <a:ln w="9525">
            <a:noFill/>
            <a:miter lim="800000"/>
            <a:headEnd/>
            <a:tailEnd/>
          </a:ln>
        </p:spPr>
      </p:pic>
      <p:sp>
        <p:nvSpPr>
          <p:cNvPr id="67587" name="Прямоугольник 2"/>
          <p:cNvSpPr>
            <a:spLocks noChangeArrowheads="1"/>
          </p:cNvSpPr>
          <p:nvPr/>
        </p:nvSpPr>
        <p:spPr bwMode="auto">
          <a:xfrm>
            <a:off x="647700" y="5661025"/>
            <a:ext cx="7848600" cy="831850"/>
          </a:xfrm>
          <a:prstGeom prst="rect">
            <a:avLst/>
          </a:prstGeom>
          <a:solidFill>
            <a:srgbClr val="F6F5EE"/>
          </a:solidFill>
          <a:ln w="9525">
            <a:noFill/>
            <a:miter lim="800000"/>
            <a:headEnd/>
            <a:tailEnd/>
          </a:ln>
        </p:spPr>
        <p:txBody>
          <a:bodyPr>
            <a:spAutoFit/>
          </a:bodyPr>
          <a:lstStyle/>
          <a:p>
            <a:pPr algn="just"/>
            <a:r>
              <a:rPr lang="ru-RU" sz="2400" b="1"/>
              <a:t>Возле Голгофы обычно стоит столик – канун, где ставятся свечи за упокой близких. Молимся об усопших…</a:t>
            </a:r>
          </a:p>
        </p:txBody>
      </p:sp>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Рисунок 1"/>
          <p:cNvPicPr>
            <a:picLocks noChangeAspect="1"/>
          </p:cNvPicPr>
          <p:nvPr/>
        </p:nvPicPr>
        <p:blipFill>
          <a:blip r:embed="rId2"/>
          <a:srcRect/>
          <a:stretch>
            <a:fillRect/>
          </a:stretch>
        </p:blipFill>
        <p:spPr bwMode="auto">
          <a:xfrm>
            <a:off x="146050" y="120650"/>
            <a:ext cx="8851900" cy="5897563"/>
          </a:xfrm>
          <a:prstGeom prst="rect">
            <a:avLst/>
          </a:prstGeom>
          <a:noFill/>
          <a:ln w="9525">
            <a:noFill/>
            <a:miter lim="800000"/>
            <a:headEnd/>
            <a:tailEnd/>
          </a:ln>
        </p:spPr>
      </p:pic>
      <p:sp>
        <p:nvSpPr>
          <p:cNvPr id="68611" name="Прямоугольник 3"/>
          <p:cNvSpPr>
            <a:spLocks noChangeArrowheads="1"/>
          </p:cNvSpPr>
          <p:nvPr/>
        </p:nvSpPr>
        <p:spPr bwMode="auto">
          <a:xfrm>
            <a:off x="2232025" y="6122988"/>
            <a:ext cx="4679950" cy="461962"/>
          </a:xfrm>
          <a:prstGeom prst="rect">
            <a:avLst/>
          </a:prstGeom>
          <a:solidFill>
            <a:srgbClr val="F6F5EE"/>
          </a:solidFill>
          <a:ln w="9525">
            <a:noFill/>
            <a:miter lim="800000"/>
            <a:headEnd/>
            <a:tailEnd/>
          </a:ln>
        </p:spPr>
        <p:txBody>
          <a:bodyPr>
            <a:spAutoFit/>
          </a:bodyPr>
          <a:lstStyle/>
          <a:p>
            <a:pPr algn="just"/>
            <a:r>
              <a:rPr lang="ru-RU" sz="2400" b="1"/>
              <a:t>…а затем ставим свечи на канун.</a:t>
            </a:r>
          </a:p>
        </p:txBody>
      </p:sp>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Рисунок 1"/>
          <p:cNvPicPr>
            <a:picLocks noChangeAspect="1"/>
          </p:cNvPicPr>
          <p:nvPr/>
        </p:nvPicPr>
        <p:blipFill>
          <a:blip r:embed="rId2"/>
          <a:srcRect/>
          <a:stretch>
            <a:fillRect/>
          </a:stretch>
        </p:blipFill>
        <p:spPr bwMode="auto">
          <a:xfrm>
            <a:off x="468313" y="188913"/>
            <a:ext cx="8207375" cy="5476875"/>
          </a:xfrm>
          <a:prstGeom prst="rect">
            <a:avLst/>
          </a:prstGeom>
          <a:noFill/>
          <a:ln w="9525">
            <a:noFill/>
            <a:miter lim="800000"/>
            <a:headEnd/>
            <a:tailEnd/>
          </a:ln>
        </p:spPr>
      </p:pic>
      <p:sp>
        <p:nvSpPr>
          <p:cNvPr id="69635" name="Прямоугольник 2"/>
          <p:cNvSpPr>
            <a:spLocks noChangeArrowheads="1"/>
          </p:cNvSpPr>
          <p:nvPr/>
        </p:nvSpPr>
        <p:spPr bwMode="auto">
          <a:xfrm>
            <a:off x="1439863" y="5665788"/>
            <a:ext cx="6264275" cy="831850"/>
          </a:xfrm>
          <a:prstGeom prst="rect">
            <a:avLst/>
          </a:prstGeom>
          <a:solidFill>
            <a:srgbClr val="F6F5EE"/>
          </a:solidFill>
          <a:ln w="9525">
            <a:noFill/>
            <a:miter lim="800000"/>
            <a:headEnd/>
            <a:tailEnd/>
          </a:ln>
        </p:spPr>
        <p:txBody>
          <a:bodyPr>
            <a:spAutoFit/>
          </a:bodyPr>
          <a:lstStyle/>
          <a:p>
            <a:pPr algn="just"/>
            <a:r>
              <a:rPr lang="ru-RU" sz="2400" b="1"/>
              <a:t>Иногда канун ставится отдельно от Голгофы в другой части храма или в притворе.</a:t>
            </a:r>
          </a:p>
        </p:txBody>
      </p:sp>
    </p:spTree>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Рисунок 1"/>
          <p:cNvPicPr>
            <a:picLocks noChangeAspect="1"/>
          </p:cNvPicPr>
          <p:nvPr/>
        </p:nvPicPr>
        <p:blipFill>
          <a:blip r:embed="rId2"/>
          <a:srcRect/>
          <a:stretch>
            <a:fillRect/>
          </a:stretch>
        </p:blipFill>
        <p:spPr bwMode="auto">
          <a:xfrm>
            <a:off x="201613" y="96838"/>
            <a:ext cx="8740775" cy="5835650"/>
          </a:xfrm>
          <a:prstGeom prst="rect">
            <a:avLst/>
          </a:prstGeom>
          <a:noFill/>
          <a:ln w="9525">
            <a:noFill/>
            <a:miter lim="800000"/>
            <a:headEnd/>
            <a:tailEnd/>
          </a:ln>
        </p:spPr>
      </p:pic>
      <p:sp>
        <p:nvSpPr>
          <p:cNvPr id="70659" name="Прямоугольник 2"/>
          <p:cNvSpPr>
            <a:spLocks noChangeArrowheads="1"/>
          </p:cNvSpPr>
          <p:nvPr/>
        </p:nvSpPr>
        <p:spPr bwMode="auto">
          <a:xfrm>
            <a:off x="793750" y="5146675"/>
            <a:ext cx="7556500" cy="1570038"/>
          </a:xfrm>
          <a:prstGeom prst="rect">
            <a:avLst/>
          </a:prstGeom>
          <a:solidFill>
            <a:srgbClr val="F6F5EE"/>
          </a:solidFill>
          <a:ln w="9525">
            <a:noFill/>
            <a:miter lim="800000"/>
            <a:headEnd/>
            <a:tailEnd/>
          </a:ln>
        </p:spPr>
        <p:txBody>
          <a:bodyPr>
            <a:spAutoFit/>
          </a:bodyPr>
          <a:lstStyle/>
          <a:p>
            <a:pPr algn="just"/>
            <a:r>
              <a:rPr lang="ru-RU" sz="2400" b="1"/>
              <a:t>На стенах храма — иконы, лампады, фрески… Храм изображает собою космос, вселенную - наш мир. Но не мир, живущий грехом, а мир, послушный Богу, вовлеченный в молитву и благочестие. </a:t>
            </a:r>
          </a:p>
        </p:txBody>
      </p:sp>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Рисунок 1"/>
          <p:cNvPicPr>
            <a:picLocks noChangeAspect="1"/>
          </p:cNvPicPr>
          <p:nvPr/>
        </p:nvPicPr>
        <p:blipFill>
          <a:blip r:embed="rId2"/>
          <a:srcRect/>
          <a:stretch>
            <a:fillRect/>
          </a:stretch>
        </p:blipFill>
        <p:spPr bwMode="auto">
          <a:xfrm>
            <a:off x="161925" y="188913"/>
            <a:ext cx="8820150" cy="5865812"/>
          </a:xfrm>
          <a:prstGeom prst="rect">
            <a:avLst/>
          </a:prstGeom>
          <a:noFill/>
          <a:ln w="9525">
            <a:noFill/>
            <a:miter lim="800000"/>
            <a:headEnd/>
            <a:tailEnd/>
          </a:ln>
        </p:spPr>
      </p:pic>
      <p:sp>
        <p:nvSpPr>
          <p:cNvPr id="71683" name="Прямоугольник 2"/>
          <p:cNvSpPr>
            <a:spLocks noChangeArrowheads="1"/>
          </p:cNvSpPr>
          <p:nvPr/>
        </p:nvSpPr>
        <p:spPr bwMode="auto">
          <a:xfrm>
            <a:off x="595313" y="5146675"/>
            <a:ext cx="7953375" cy="1570038"/>
          </a:xfrm>
          <a:prstGeom prst="rect">
            <a:avLst/>
          </a:prstGeom>
          <a:solidFill>
            <a:srgbClr val="F6F5EE"/>
          </a:solidFill>
          <a:ln w="9525">
            <a:noFill/>
            <a:miter lim="800000"/>
            <a:headEnd/>
            <a:tailEnd/>
          </a:ln>
        </p:spPr>
        <p:txBody>
          <a:bodyPr>
            <a:spAutoFit/>
          </a:bodyPr>
          <a:lstStyle/>
          <a:p>
            <a:pPr algn="just"/>
            <a:r>
              <a:rPr lang="ru-RU" sz="2400" b="1"/>
              <a:t>Отсюда множество святых, которые глядят на нас со стен храмов, икон и фресок. Они – те, кто в высшей степени исполнил заповедь о святости. «</a:t>
            </a:r>
            <a:r>
              <a:rPr lang="ru-RU" sz="2400" b="1" i="1"/>
              <a:t>Освящайте себя и будьте святы, ибо Я Господь, Бог ваш, свят</a:t>
            </a:r>
            <a:r>
              <a:rPr lang="ru-RU" sz="2400" b="1"/>
              <a:t>» </a:t>
            </a:r>
            <a:r>
              <a:rPr lang="ru-RU" sz="2000" b="1"/>
              <a:t>(Лев.20,7). </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p:cNvPicPr>
            <a:picLocks noChangeAspect="1"/>
          </p:cNvPicPr>
          <p:nvPr/>
        </p:nvPicPr>
        <p:blipFill>
          <a:blip r:embed="rId2"/>
          <a:srcRect/>
          <a:stretch>
            <a:fillRect/>
          </a:stretch>
        </p:blipFill>
        <p:spPr bwMode="auto">
          <a:xfrm>
            <a:off x="269875" y="192088"/>
            <a:ext cx="8604250" cy="5732462"/>
          </a:xfrm>
          <a:prstGeom prst="rect">
            <a:avLst/>
          </a:prstGeom>
          <a:noFill/>
          <a:ln w="9525">
            <a:noFill/>
            <a:miter lim="800000"/>
            <a:headEnd/>
            <a:tailEnd/>
          </a:ln>
        </p:spPr>
      </p:pic>
      <p:sp>
        <p:nvSpPr>
          <p:cNvPr id="8195" name="Прямоугольник 2"/>
          <p:cNvSpPr>
            <a:spLocks noChangeArrowheads="1"/>
          </p:cNvSpPr>
          <p:nvPr/>
        </p:nvSpPr>
        <p:spPr bwMode="auto">
          <a:xfrm>
            <a:off x="3987800" y="3213100"/>
            <a:ext cx="4770438" cy="3416300"/>
          </a:xfrm>
          <a:prstGeom prst="rect">
            <a:avLst/>
          </a:prstGeom>
          <a:solidFill>
            <a:srgbClr val="F6F5EE"/>
          </a:solidFill>
          <a:ln w="9525">
            <a:noFill/>
            <a:miter lim="800000"/>
            <a:headEnd/>
            <a:tailEnd/>
          </a:ln>
        </p:spPr>
        <p:txBody>
          <a:bodyPr>
            <a:spAutoFit/>
          </a:bodyPr>
          <a:lstStyle/>
          <a:p>
            <a:pPr algn="just"/>
            <a:r>
              <a:rPr lang="ru-RU" sz="2400" b="1">
                <a:solidFill>
                  <a:srgbClr val="000000"/>
                </a:solidFill>
              </a:rPr>
              <a:t>У этих молодых людей случилось горе, поэтому они ведут себя не совсем традиционно. Во внебогослужебное время такое возможно, во время же богослужения, когда храм полон молящихся, лучше не обнаруживать свои чувства и вести себя благообразно.</a:t>
            </a:r>
          </a:p>
        </p:txBody>
      </p:sp>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Рисунок 1"/>
          <p:cNvPicPr>
            <a:picLocks noChangeAspect="1"/>
          </p:cNvPicPr>
          <p:nvPr/>
        </p:nvPicPr>
        <p:blipFill>
          <a:blip r:embed="rId2"/>
          <a:srcRect/>
          <a:stretch>
            <a:fillRect/>
          </a:stretch>
        </p:blipFill>
        <p:spPr bwMode="auto">
          <a:xfrm>
            <a:off x="1636713" y="115888"/>
            <a:ext cx="5870575" cy="5803900"/>
          </a:xfrm>
          <a:prstGeom prst="rect">
            <a:avLst/>
          </a:prstGeom>
          <a:noFill/>
          <a:ln w="9525">
            <a:noFill/>
            <a:miter lim="800000"/>
            <a:headEnd/>
            <a:tailEnd/>
          </a:ln>
        </p:spPr>
      </p:pic>
      <p:sp>
        <p:nvSpPr>
          <p:cNvPr id="72707" name="Прямоугольник 2"/>
          <p:cNvSpPr>
            <a:spLocks noChangeArrowheads="1"/>
          </p:cNvSpPr>
          <p:nvPr/>
        </p:nvSpPr>
        <p:spPr bwMode="auto">
          <a:xfrm>
            <a:off x="539750" y="5084763"/>
            <a:ext cx="8431213" cy="1570037"/>
          </a:xfrm>
          <a:prstGeom prst="rect">
            <a:avLst/>
          </a:prstGeom>
          <a:solidFill>
            <a:srgbClr val="F6F5EE"/>
          </a:solidFill>
          <a:ln w="9525">
            <a:noFill/>
            <a:miter lim="800000"/>
            <a:headEnd/>
            <a:tailEnd/>
          </a:ln>
        </p:spPr>
        <p:txBody>
          <a:bodyPr>
            <a:spAutoFit/>
          </a:bodyPr>
          <a:lstStyle/>
          <a:p>
            <a:pPr algn="just"/>
            <a:r>
              <a:rPr lang="ru-RU" sz="2400" b="1"/>
              <a:t>Иконы - это не придуманная «темными» древними людьми картина, иллюстрация, как говорят протестанты. Икона – выражение самого высокого богословия. Сам Господь подтверждает это, совершая через иконы множество чудес.</a:t>
            </a:r>
          </a:p>
        </p:txBody>
      </p:sp>
    </p:spTree>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Рисунок 1"/>
          <p:cNvPicPr>
            <a:picLocks noChangeAspect="1"/>
          </p:cNvPicPr>
          <p:nvPr/>
        </p:nvPicPr>
        <p:blipFill>
          <a:blip r:embed="rId2"/>
          <a:srcRect/>
          <a:stretch>
            <a:fillRect/>
          </a:stretch>
        </p:blipFill>
        <p:spPr bwMode="auto">
          <a:xfrm>
            <a:off x="269875" y="119063"/>
            <a:ext cx="8604250" cy="5734050"/>
          </a:xfrm>
          <a:prstGeom prst="rect">
            <a:avLst/>
          </a:prstGeom>
          <a:noFill/>
          <a:ln w="9525">
            <a:noFill/>
            <a:miter lim="800000"/>
            <a:headEnd/>
            <a:tailEnd/>
          </a:ln>
        </p:spPr>
      </p:pic>
      <p:sp>
        <p:nvSpPr>
          <p:cNvPr id="73731" name="Прямоугольник 2"/>
          <p:cNvSpPr>
            <a:spLocks noChangeArrowheads="1"/>
          </p:cNvSpPr>
          <p:nvPr/>
        </p:nvSpPr>
        <p:spPr bwMode="auto">
          <a:xfrm>
            <a:off x="1147763" y="5422900"/>
            <a:ext cx="6848475" cy="1201738"/>
          </a:xfrm>
          <a:prstGeom prst="rect">
            <a:avLst/>
          </a:prstGeom>
          <a:solidFill>
            <a:srgbClr val="F6F5EE"/>
          </a:solidFill>
          <a:ln w="9525">
            <a:noFill/>
            <a:miter lim="800000"/>
            <a:headEnd/>
            <a:tailEnd/>
          </a:ln>
        </p:spPr>
        <p:txBody>
          <a:bodyPr>
            <a:spAutoFit/>
          </a:bodyPr>
          <a:lstStyle/>
          <a:p>
            <a:pPr algn="just"/>
            <a:r>
              <a:rPr lang="ru-RU" sz="2400" b="1"/>
              <a:t>Обращаясь к лику Господа, Божией Матери или святого, человек обращается к первообразу, то есть к тому, кто изображен на иконе. </a:t>
            </a:r>
          </a:p>
        </p:txBody>
      </p:sp>
    </p:spTree>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Рисунок 1"/>
          <p:cNvPicPr>
            <a:picLocks noChangeAspect="1"/>
          </p:cNvPicPr>
          <p:nvPr/>
        </p:nvPicPr>
        <p:blipFill>
          <a:blip r:embed="rId2"/>
          <a:srcRect/>
          <a:stretch>
            <a:fillRect/>
          </a:stretch>
        </p:blipFill>
        <p:spPr bwMode="auto">
          <a:xfrm>
            <a:off x="201613" y="188913"/>
            <a:ext cx="8740775" cy="5835650"/>
          </a:xfrm>
          <a:prstGeom prst="rect">
            <a:avLst/>
          </a:prstGeom>
          <a:noFill/>
          <a:ln w="9525">
            <a:noFill/>
            <a:miter lim="800000"/>
            <a:headEnd/>
            <a:tailEnd/>
          </a:ln>
        </p:spPr>
      </p:pic>
      <p:sp>
        <p:nvSpPr>
          <p:cNvPr id="74755" name="Прямоугольник 2"/>
          <p:cNvSpPr>
            <a:spLocks noChangeArrowheads="1"/>
          </p:cNvSpPr>
          <p:nvPr/>
        </p:nvSpPr>
        <p:spPr bwMode="auto">
          <a:xfrm>
            <a:off x="406400" y="5608638"/>
            <a:ext cx="8331200" cy="830262"/>
          </a:xfrm>
          <a:prstGeom prst="rect">
            <a:avLst/>
          </a:prstGeom>
          <a:solidFill>
            <a:srgbClr val="F6F5EE"/>
          </a:solidFill>
          <a:ln w="9525">
            <a:noFill/>
            <a:miter lim="800000"/>
            <a:headEnd/>
            <a:tailEnd/>
          </a:ln>
        </p:spPr>
        <p:txBody>
          <a:bodyPr>
            <a:spAutoFit/>
          </a:bodyPr>
          <a:lstStyle/>
          <a:p>
            <a:pPr algn="just"/>
            <a:r>
              <a:rPr lang="ru-RU" sz="2400" b="1"/>
              <a:t>В храмах существует множество икон, и православные христиане любят, остановившись, молиться перед иконой.</a:t>
            </a:r>
          </a:p>
        </p:txBody>
      </p:sp>
    </p:spTree>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Рисунок 1"/>
          <p:cNvPicPr>
            <a:picLocks noChangeAspect="1"/>
          </p:cNvPicPr>
          <p:nvPr/>
        </p:nvPicPr>
        <p:blipFill>
          <a:blip r:embed="rId2"/>
          <a:srcRect/>
          <a:stretch>
            <a:fillRect/>
          </a:stretch>
        </p:blipFill>
        <p:spPr bwMode="auto">
          <a:xfrm>
            <a:off x="757238" y="115888"/>
            <a:ext cx="7629525" cy="5092700"/>
          </a:xfrm>
          <a:prstGeom prst="rect">
            <a:avLst/>
          </a:prstGeom>
          <a:noFill/>
          <a:ln w="9525">
            <a:noFill/>
            <a:miter lim="800000"/>
            <a:headEnd/>
            <a:tailEnd/>
          </a:ln>
        </p:spPr>
      </p:pic>
      <p:sp>
        <p:nvSpPr>
          <p:cNvPr id="75779" name="Прямоугольник 2"/>
          <p:cNvSpPr>
            <a:spLocks noChangeArrowheads="1"/>
          </p:cNvSpPr>
          <p:nvPr/>
        </p:nvSpPr>
        <p:spPr bwMode="auto">
          <a:xfrm>
            <a:off x="261938" y="5013325"/>
            <a:ext cx="8620125" cy="1630363"/>
          </a:xfrm>
          <a:prstGeom prst="rect">
            <a:avLst/>
          </a:prstGeom>
          <a:solidFill>
            <a:srgbClr val="F6F5EE"/>
          </a:solidFill>
          <a:ln w="9525">
            <a:noFill/>
            <a:miter lim="800000"/>
            <a:headEnd/>
            <a:tailEnd/>
          </a:ln>
        </p:spPr>
        <p:txBody>
          <a:bodyPr>
            <a:spAutoFit/>
          </a:bodyPr>
          <a:lstStyle/>
          <a:p>
            <a:pPr algn="just"/>
            <a:r>
              <a:rPr lang="ru-RU" sz="2000" b="1"/>
              <a:t>Эта мама объясняет маленькому ребенку, что делает. Пусть ребенок пока не понимает, зачем ставится свеча, зачем мы обращаемся к святым, но на подсознательном уровне все это закладывается. Ребенок, с младенчества выросший при храме, при церковных обрядах, всегда будет чувствовать связь с этими древними и милыми выражениями любви к Богу.</a:t>
            </a:r>
          </a:p>
        </p:txBody>
      </p:sp>
    </p:spTree>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Рисунок 1"/>
          <p:cNvPicPr>
            <a:picLocks noChangeAspect="1"/>
          </p:cNvPicPr>
          <p:nvPr/>
        </p:nvPicPr>
        <p:blipFill>
          <a:blip r:embed="rId2"/>
          <a:srcRect/>
          <a:stretch>
            <a:fillRect/>
          </a:stretch>
        </p:blipFill>
        <p:spPr bwMode="auto">
          <a:xfrm>
            <a:off x="306388" y="188913"/>
            <a:ext cx="8531225" cy="4851400"/>
          </a:xfrm>
          <a:prstGeom prst="rect">
            <a:avLst/>
          </a:prstGeom>
          <a:noFill/>
          <a:ln w="9525">
            <a:noFill/>
            <a:miter lim="800000"/>
            <a:headEnd/>
            <a:tailEnd/>
          </a:ln>
        </p:spPr>
      </p:pic>
      <p:sp>
        <p:nvSpPr>
          <p:cNvPr id="76803" name="Прямоугольник 2"/>
          <p:cNvSpPr>
            <a:spLocks noChangeArrowheads="1"/>
          </p:cNvSpPr>
          <p:nvPr/>
        </p:nvSpPr>
        <p:spPr bwMode="auto">
          <a:xfrm>
            <a:off x="406400" y="4724400"/>
            <a:ext cx="8331200" cy="1939925"/>
          </a:xfrm>
          <a:prstGeom prst="rect">
            <a:avLst/>
          </a:prstGeom>
          <a:solidFill>
            <a:srgbClr val="F6F5EE"/>
          </a:solidFill>
          <a:ln w="9525">
            <a:noFill/>
            <a:miter lim="800000"/>
            <a:headEnd/>
            <a:tailEnd/>
          </a:ln>
        </p:spPr>
        <p:txBody>
          <a:bodyPr>
            <a:spAutoFit/>
          </a:bodyPr>
          <a:lstStyle/>
          <a:p>
            <a:pPr algn="just"/>
            <a:r>
              <a:rPr lang="ru-RU" sz="2000" b="1"/>
              <a:t>И еще. От наших свечей подсвечники оказываются залиты воском, и, чтобы их очистить, нужно приложить немало сил. Не осуждайте старушек-служительниц, сделавших вам замечание по какому-либо поводу. Покройте их слова, даже если они не совсем корректны, любовью. И по всем духовным и богословским вопросам обращайтесь не к старушкам в храме, а к священнику.</a:t>
            </a:r>
          </a:p>
        </p:txBody>
      </p:sp>
    </p:spTree>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Рисунок 1"/>
          <p:cNvPicPr>
            <a:picLocks noChangeAspect="1"/>
          </p:cNvPicPr>
          <p:nvPr/>
        </p:nvPicPr>
        <p:blipFill>
          <a:blip r:embed="rId2"/>
          <a:srcRect/>
          <a:stretch>
            <a:fillRect/>
          </a:stretch>
        </p:blipFill>
        <p:spPr bwMode="auto">
          <a:xfrm>
            <a:off x="165100" y="188913"/>
            <a:ext cx="8813800" cy="5883275"/>
          </a:xfrm>
          <a:prstGeom prst="rect">
            <a:avLst/>
          </a:prstGeom>
          <a:noFill/>
          <a:ln w="9525">
            <a:noFill/>
            <a:miter lim="800000"/>
            <a:headEnd/>
            <a:tailEnd/>
          </a:ln>
        </p:spPr>
      </p:pic>
      <p:sp>
        <p:nvSpPr>
          <p:cNvPr id="77827" name="Прямоугольник 2"/>
          <p:cNvSpPr>
            <a:spLocks noChangeArrowheads="1"/>
          </p:cNvSpPr>
          <p:nvPr/>
        </p:nvSpPr>
        <p:spPr bwMode="auto">
          <a:xfrm>
            <a:off x="531813" y="5805488"/>
            <a:ext cx="8080375" cy="830262"/>
          </a:xfrm>
          <a:prstGeom prst="rect">
            <a:avLst/>
          </a:prstGeom>
          <a:solidFill>
            <a:srgbClr val="F6F5EE"/>
          </a:solidFill>
          <a:ln w="9525">
            <a:noFill/>
            <a:miter lim="800000"/>
            <a:headEnd/>
            <a:tailEnd/>
          </a:ln>
        </p:spPr>
        <p:txBody>
          <a:bodyPr>
            <a:spAutoFit/>
          </a:bodyPr>
          <a:lstStyle/>
          <a:p>
            <a:pPr algn="just"/>
            <a:r>
              <a:rPr lang="ru-RU" sz="2400" b="1"/>
              <a:t>Иконы могут располагаться на стене в любом порядке. На самом почетном месте иконы Господа и Божией Матери. </a:t>
            </a:r>
          </a:p>
        </p:txBody>
      </p:sp>
    </p:spTree>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Рисунок 1"/>
          <p:cNvPicPr>
            <a:picLocks noChangeAspect="1"/>
          </p:cNvPicPr>
          <p:nvPr/>
        </p:nvPicPr>
        <p:blipFill>
          <a:blip r:embed="rId2"/>
          <a:srcRect/>
          <a:stretch>
            <a:fillRect/>
          </a:stretch>
        </p:blipFill>
        <p:spPr bwMode="auto">
          <a:xfrm>
            <a:off x="592138" y="115888"/>
            <a:ext cx="7959725" cy="6259512"/>
          </a:xfrm>
          <a:prstGeom prst="rect">
            <a:avLst/>
          </a:prstGeom>
          <a:noFill/>
          <a:ln w="9525">
            <a:noFill/>
            <a:miter lim="800000"/>
            <a:headEnd/>
            <a:tailEnd/>
          </a:ln>
        </p:spPr>
      </p:pic>
      <p:sp>
        <p:nvSpPr>
          <p:cNvPr id="78851" name="Прямоугольник 2"/>
          <p:cNvSpPr>
            <a:spLocks noChangeArrowheads="1"/>
          </p:cNvSpPr>
          <p:nvPr/>
        </p:nvSpPr>
        <p:spPr bwMode="auto">
          <a:xfrm>
            <a:off x="827088" y="6070600"/>
            <a:ext cx="4741862" cy="460375"/>
          </a:xfrm>
          <a:prstGeom prst="rect">
            <a:avLst/>
          </a:prstGeom>
          <a:solidFill>
            <a:srgbClr val="F6F5EE"/>
          </a:solidFill>
          <a:ln w="9525">
            <a:noFill/>
            <a:miter lim="800000"/>
            <a:headEnd/>
            <a:tailEnd/>
          </a:ln>
        </p:spPr>
        <p:txBody>
          <a:bodyPr>
            <a:spAutoFit/>
          </a:bodyPr>
          <a:lstStyle/>
          <a:p>
            <a:pPr algn="just"/>
            <a:r>
              <a:rPr lang="ru-RU" sz="2400" b="1"/>
              <a:t>Перед иконами горят лампады.</a:t>
            </a:r>
          </a:p>
        </p:txBody>
      </p:sp>
      <p:pic>
        <p:nvPicPr>
          <p:cNvPr id="78852" name="Рисунок 3">
            <a:hlinkClick r:id="rId3" action="ppaction://hlinksldjump"/>
          </p:cNvPr>
          <p:cNvPicPr>
            <a:picLocks noChangeAspect="1"/>
          </p:cNvPicPr>
          <p:nvPr/>
        </p:nvPicPr>
        <p:blipFill>
          <a:blip r:embed="rId4"/>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Прямоугольник 2"/>
          <p:cNvSpPr>
            <a:spLocks noChangeArrowheads="1"/>
          </p:cNvSpPr>
          <p:nvPr/>
        </p:nvSpPr>
        <p:spPr bwMode="auto">
          <a:xfrm>
            <a:off x="387350" y="269875"/>
            <a:ext cx="8369300" cy="3001963"/>
          </a:xfrm>
          <a:prstGeom prst="rect">
            <a:avLst/>
          </a:prstGeom>
          <a:solidFill>
            <a:srgbClr val="F6F5EE"/>
          </a:solidFill>
          <a:ln w="9525">
            <a:noFill/>
            <a:miter lim="800000"/>
            <a:headEnd/>
            <a:tailEnd/>
          </a:ln>
        </p:spPr>
        <p:txBody>
          <a:bodyPr>
            <a:spAutoFit/>
          </a:bodyPr>
          <a:lstStyle/>
          <a:p>
            <a:pPr algn="just"/>
            <a:r>
              <a:rPr lang="ru-RU" sz="2100" b="1"/>
              <a:t>С древности лампада, кроме того, что она являлась светильником, символизировала и Ангела Божьего. Поэтому на лампадах иногда изображаются Ангелы. Когда Тайнозритель Иоанн Богослов был вознесен на Небеса, он видел Небесное богослужение. Прямо перед Троном Бога Вседержителя Иоанн Богослов видел семь светильников огненных, «которые суть семь духов Божиих» (Откр.4,5). В алтаре православного храма в соответствии с этим обычно также имеется особый светильник из семи ветвей (семисвечник), укрепленных на одной высокой подставке, который ставится перед Горним местом. </a:t>
            </a:r>
          </a:p>
        </p:txBody>
      </p:sp>
      <p:pic>
        <p:nvPicPr>
          <p:cNvPr id="79875" name="Рисунок 3">
            <a:hlinkClick r:id="rId2" action="ppaction://hlinksldjump"/>
          </p:cNvPr>
          <p:cNvPicPr>
            <a:picLocks noChangeAspect="1"/>
          </p:cNvPicPr>
          <p:nvPr/>
        </p:nvPicPr>
        <p:blipFill>
          <a:blip r:embed="rId3"/>
          <a:srcRect/>
          <a:stretch>
            <a:fillRect/>
          </a:stretch>
        </p:blipFill>
        <p:spPr bwMode="auto">
          <a:xfrm>
            <a:off x="8101013" y="5856288"/>
            <a:ext cx="935037" cy="958850"/>
          </a:xfrm>
          <a:prstGeom prst="rect">
            <a:avLst/>
          </a:prstGeom>
          <a:noFill/>
          <a:ln w="9525">
            <a:noFill/>
            <a:miter lim="800000"/>
            <a:headEnd/>
            <a:tailEnd/>
          </a:ln>
        </p:spPr>
      </p:pic>
      <p:pic>
        <p:nvPicPr>
          <p:cNvPr id="79876" name="Рисунок 4"/>
          <p:cNvPicPr>
            <a:picLocks noChangeAspect="1"/>
          </p:cNvPicPr>
          <p:nvPr/>
        </p:nvPicPr>
        <p:blipFill>
          <a:blip r:embed="rId4"/>
          <a:srcRect/>
          <a:stretch>
            <a:fillRect/>
          </a:stretch>
        </p:blipFill>
        <p:spPr bwMode="auto">
          <a:xfrm>
            <a:off x="971550" y="3430588"/>
            <a:ext cx="2746375" cy="3203575"/>
          </a:xfrm>
          <a:prstGeom prst="rect">
            <a:avLst/>
          </a:prstGeom>
          <a:noFill/>
          <a:ln w="9525">
            <a:noFill/>
            <a:miter lim="800000"/>
            <a:headEnd/>
            <a:tailEnd/>
          </a:ln>
        </p:spPr>
      </p:pic>
      <p:pic>
        <p:nvPicPr>
          <p:cNvPr id="79877" name="Рисунок 5"/>
          <p:cNvPicPr>
            <a:picLocks noChangeAspect="1"/>
          </p:cNvPicPr>
          <p:nvPr/>
        </p:nvPicPr>
        <p:blipFill>
          <a:blip r:embed="rId5"/>
          <a:srcRect/>
          <a:stretch>
            <a:fillRect/>
          </a:stretch>
        </p:blipFill>
        <p:spPr bwMode="auto">
          <a:xfrm>
            <a:off x="4356100" y="3427413"/>
            <a:ext cx="3128963" cy="3206750"/>
          </a:xfrm>
          <a:prstGeom prst="rect">
            <a:avLst/>
          </a:prstGeom>
          <a:noFill/>
          <a:ln w="9525">
            <a:noFill/>
            <a:miter lim="800000"/>
            <a:headEnd/>
            <a:tailEnd/>
          </a:ln>
        </p:spPr>
      </p:pic>
      <p:cxnSp>
        <p:nvCxnSpPr>
          <p:cNvPr id="8" name="Прямая со стрелкой 7"/>
          <p:cNvCxnSpPr/>
          <p:nvPr/>
        </p:nvCxnSpPr>
        <p:spPr>
          <a:xfrm flipV="1">
            <a:off x="4787900" y="5140325"/>
            <a:ext cx="431800" cy="5048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9879" name="Прямоугольник 8"/>
          <p:cNvSpPr>
            <a:spLocks noChangeArrowheads="1"/>
          </p:cNvSpPr>
          <p:nvPr/>
        </p:nvSpPr>
        <p:spPr bwMode="auto">
          <a:xfrm>
            <a:off x="4257675" y="5672138"/>
            <a:ext cx="1201738" cy="307975"/>
          </a:xfrm>
          <a:prstGeom prst="rect">
            <a:avLst/>
          </a:prstGeom>
          <a:noFill/>
          <a:ln w="9525">
            <a:noFill/>
            <a:miter lim="800000"/>
            <a:headEnd/>
            <a:tailEnd/>
          </a:ln>
        </p:spPr>
        <p:txBody>
          <a:bodyPr wrap="none">
            <a:spAutoFit/>
          </a:bodyPr>
          <a:lstStyle/>
          <a:p>
            <a:r>
              <a:rPr lang="ru-RU" sz="1400" b="1">
                <a:solidFill>
                  <a:schemeClr val="bg1"/>
                </a:solidFill>
              </a:rPr>
              <a:t>семисвечник</a:t>
            </a:r>
            <a:endParaRPr lang="ru-RU" sz="1400">
              <a:solidFill>
                <a:schemeClr val="bg1"/>
              </a:solidFill>
            </a:endParaRPr>
          </a:p>
        </p:txBody>
      </p:sp>
    </p:spTree>
  </p:cSld>
  <p:clrMapOvr>
    <a:masterClrMapping/>
  </p:clrMapOvr>
  <p:transition spd="slow">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Рисунок 1"/>
          <p:cNvPicPr>
            <a:picLocks noChangeAspect="1"/>
          </p:cNvPicPr>
          <p:nvPr/>
        </p:nvPicPr>
        <p:blipFill>
          <a:blip r:embed="rId2"/>
          <a:srcRect/>
          <a:stretch>
            <a:fillRect/>
          </a:stretch>
        </p:blipFill>
        <p:spPr bwMode="auto">
          <a:xfrm>
            <a:off x="1577975" y="190500"/>
            <a:ext cx="5988050" cy="5797550"/>
          </a:xfrm>
          <a:prstGeom prst="rect">
            <a:avLst/>
          </a:prstGeom>
          <a:noFill/>
          <a:ln w="9525">
            <a:noFill/>
            <a:miter lim="800000"/>
            <a:headEnd/>
            <a:tailEnd/>
          </a:ln>
        </p:spPr>
      </p:pic>
      <p:sp>
        <p:nvSpPr>
          <p:cNvPr id="80899" name="Прямоугольник 2"/>
          <p:cNvSpPr>
            <a:spLocks noChangeArrowheads="1"/>
          </p:cNvSpPr>
          <p:nvPr/>
        </p:nvSpPr>
        <p:spPr bwMode="auto">
          <a:xfrm>
            <a:off x="827088" y="5656263"/>
            <a:ext cx="7489825" cy="830262"/>
          </a:xfrm>
          <a:prstGeom prst="rect">
            <a:avLst/>
          </a:prstGeom>
          <a:solidFill>
            <a:srgbClr val="F6F5EE"/>
          </a:solidFill>
          <a:ln w="9525">
            <a:noFill/>
            <a:miter lim="800000"/>
            <a:headEnd/>
            <a:tailEnd/>
          </a:ln>
        </p:spPr>
        <p:txBody>
          <a:bodyPr>
            <a:spAutoFit/>
          </a:bodyPr>
          <a:lstStyle/>
          <a:p>
            <a:pPr algn="just"/>
            <a:r>
              <a:rPr lang="ru-RU" sz="2400" b="1"/>
              <a:t>Перед чтимой иконой может гореть множество лампад. Это своего рода знак сугубой чести.</a:t>
            </a:r>
          </a:p>
        </p:txBody>
      </p:sp>
      <p:sp>
        <p:nvSpPr>
          <p:cNvPr id="80900" name="Прямоугольник 3"/>
          <p:cNvSpPr>
            <a:spLocks noChangeArrowheads="1"/>
          </p:cNvSpPr>
          <p:nvPr/>
        </p:nvSpPr>
        <p:spPr bwMode="auto">
          <a:xfrm>
            <a:off x="7600950" y="3500438"/>
            <a:ext cx="1430338" cy="1816100"/>
          </a:xfrm>
          <a:prstGeom prst="rect">
            <a:avLst/>
          </a:prstGeom>
          <a:noFill/>
          <a:ln w="9525">
            <a:noFill/>
            <a:miter lim="800000"/>
            <a:headEnd/>
            <a:tailEnd/>
          </a:ln>
        </p:spPr>
        <p:txBody>
          <a:bodyPr>
            <a:spAutoFit/>
          </a:bodyPr>
          <a:lstStyle/>
          <a:p>
            <a:pPr algn="ctr"/>
            <a:r>
              <a:rPr lang="ru-RU" sz="1400"/>
              <a:t>Владимирская икона Божией Матери в соборе Владимирской иконы Божией Матери в Санкт-Петербурге.</a:t>
            </a:r>
          </a:p>
        </p:txBody>
      </p:sp>
      <p:sp>
        <p:nvSpPr>
          <p:cNvPr id="5" name="Прямоугольник 4"/>
          <p:cNvSpPr>
            <a:spLocks noChangeArrowheads="1"/>
          </p:cNvSpPr>
          <p:nvPr/>
        </p:nvSpPr>
        <p:spPr bwMode="auto">
          <a:xfrm>
            <a:off x="250825" y="188913"/>
            <a:ext cx="8374063" cy="1200150"/>
          </a:xfrm>
          <a:prstGeom prst="rect">
            <a:avLst/>
          </a:prstGeom>
          <a:solidFill>
            <a:srgbClr val="F6F5EE"/>
          </a:solidFill>
          <a:ln w="9525">
            <a:noFill/>
            <a:miter lim="800000"/>
            <a:headEnd/>
            <a:tailEnd/>
          </a:ln>
        </p:spPr>
        <p:txBody>
          <a:bodyPr>
            <a:spAutoFit/>
          </a:bodyPr>
          <a:lstStyle/>
          <a:p>
            <a:pPr algn="just"/>
            <a:r>
              <a:rPr lang="ru-RU" sz="2400" b="1"/>
              <a:t>Эта икона прославилась множеством чудес, о чем говорят изобильные приношения к иконе в знак благодарности (цепочки, крестики, медальоны и проч.)</a:t>
            </a:r>
          </a:p>
        </p:txBody>
      </p:sp>
      <p:pic>
        <p:nvPicPr>
          <p:cNvPr id="6" name="Рисунок 5"/>
          <p:cNvPicPr>
            <a:picLocks noChangeAspect="1"/>
          </p:cNvPicPr>
          <p:nvPr/>
        </p:nvPicPr>
        <p:blipFill>
          <a:blip r:embed="rId3"/>
          <a:srcRect/>
          <a:stretch>
            <a:fillRect/>
          </a:stretch>
        </p:blipFill>
        <p:spPr bwMode="auto">
          <a:xfrm>
            <a:off x="8243888" y="6176963"/>
            <a:ext cx="762000" cy="530225"/>
          </a:xfrm>
          <a:prstGeom prst="rect">
            <a:avLst/>
          </a:prstGeom>
          <a:noFill/>
          <a:ln w="9525">
            <a:noFill/>
            <a:miter lim="800000"/>
            <a:headEnd/>
            <a:tailEnd/>
          </a:ln>
        </p:spPr>
      </p:pic>
      <p:pic>
        <p:nvPicPr>
          <p:cNvPr id="7" name="Рисунок 6"/>
          <p:cNvPicPr>
            <a:picLocks noChangeAspect="1"/>
          </p:cNvPicPr>
          <p:nvPr/>
        </p:nvPicPr>
        <p:blipFill>
          <a:blip r:embed="rId4"/>
          <a:srcRect/>
          <a:stretch>
            <a:fillRect/>
          </a:stretch>
        </p:blipFill>
        <p:spPr bwMode="auto">
          <a:xfrm>
            <a:off x="7908925" y="973138"/>
            <a:ext cx="414338" cy="4159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22" presetClass="exit" presetSubtype="1" fill="hold" grpId="1" nodeType="withEffect">
                                  <p:stCondLst>
                                    <p:cond delay="0"/>
                                  </p:stCondLst>
                                  <p:childTnLst>
                                    <p:animEffect transition="out" filter="wipe(up)">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5"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Рисунок 1"/>
          <p:cNvPicPr>
            <a:picLocks noChangeAspect="1"/>
          </p:cNvPicPr>
          <p:nvPr/>
        </p:nvPicPr>
        <p:blipFill>
          <a:blip r:embed="rId2"/>
          <a:srcRect/>
          <a:stretch>
            <a:fillRect/>
          </a:stretch>
        </p:blipFill>
        <p:spPr bwMode="auto">
          <a:xfrm>
            <a:off x="449263" y="192088"/>
            <a:ext cx="8245475" cy="5492750"/>
          </a:xfrm>
          <a:prstGeom prst="rect">
            <a:avLst/>
          </a:prstGeom>
          <a:noFill/>
          <a:ln w="9525">
            <a:noFill/>
            <a:miter lim="800000"/>
            <a:headEnd/>
            <a:tailEnd/>
          </a:ln>
        </p:spPr>
      </p:pic>
      <p:sp>
        <p:nvSpPr>
          <p:cNvPr id="81923" name="Прямоугольник 2"/>
          <p:cNvSpPr>
            <a:spLocks noChangeArrowheads="1"/>
          </p:cNvSpPr>
          <p:nvPr/>
        </p:nvSpPr>
        <p:spPr bwMode="auto">
          <a:xfrm>
            <a:off x="638175" y="5886450"/>
            <a:ext cx="7867650" cy="461963"/>
          </a:xfrm>
          <a:prstGeom prst="rect">
            <a:avLst/>
          </a:prstGeom>
          <a:solidFill>
            <a:srgbClr val="F6F5EE"/>
          </a:solidFill>
          <a:ln w="9525">
            <a:noFill/>
            <a:miter lim="800000"/>
            <a:headEnd/>
            <a:tailEnd/>
          </a:ln>
        </p:spPr>
        <p:txBody>
          <a:bodyPr>
            <a:spAutoFit/>
          </a:bodyPr>
          <a:lstStyle/>
          <a:p>
            <a:pPr algn="just"/>
            <a:r>
              <a:rPr lang="ru-RU" sz="2400" b="1"/>
              <a:t>Кроме икон в храмах часто хранятся различные святыни.</a:t>
            </a: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1"/>
          <p:cNvPicPr>
            <a:picLocks noChangeAspect="1"/>
          </p:cNvPicPr>
          <p:nvPr/>
        </p:nvPicPr>
        <p:blipFill>
          <a:blip r:embed="rId2"/>
          <a:srcRect/>
          <a:stretch>
            <a:fillRect/>
          </a:stretch>
        </p:blipFill>
        <p:spPr bwMode="auto">
          <a:xfrm>
            <a:off x="808038" y="333375"/>
            <a:ext cx="7345362" cy="4892675"/>
          </a:xfrm>
          <a:prstGeom prst="rect">
            <a:avLst/>
          </a:prstGeom>
          <a:noFill/>
          <a:ln w="9525">
            <a:noFill/>
            <a:miter lim="800000"/>
            <a:headEnd/>
            <a:tailEnd/>
          </a:ln>
        </p:spPr>
      </p:pic>
      <p:sp>
        <p:nvSpPr>
          <p:cNvPr id="9219" name="Прямоугольник 3"/>
          <p:cNvSpPr>
            <a:spLocks noChangeArrowheads="1"/>
          </p:cNvSpPr>
          <p:nvPr/>
        </p:nvSpPr>
        <p:spPr bwMode="auto">
          <a:xfrm>
            <a:off x="495300" y="5345113"/>
            <a:ext cx="8153400" cy="830262"/>
          </a:xfrm>
          <a:prstGeom prst="rect">
            <a:avLst/>
          </a:prstGeom>
          <a:solidFill>
            <a:srgbClr val="F6F5EE"/>
          </a:solidFill>
          <a:ln w="9525">
            <a:noFill/>
            <a:miter lim="800000"/>
            <a:headEnd/>
            <a:tailEnd/>
          </a:ln>
        </p:spPr>
        <p:txBody>
          <a:bodyPr>
            <a:spAutoFit/>
          </a:bodyPr>
          <a:lstStyle/>
          <a:p>
            <a:pPr algn="just"/>
            <a:r>
              <a:rPr lang="ru-RU" sz="2400" b="1">
                <a:solidFill>
                  <a:srgbClr val="000000"/>
                </a:solidFill>
              </a:rPr>
              <a:t>Мы как-то по умолчанию начали употреблять слово </a:t>
            </a:r>
            <a:r>
              <a:rPr lang="ru-RU" sz="2400" b="1">
                <a:solidFill>
                  <a:srgbClr val="C00000"/>
                </a:solidFill>
              </a:rPr>
              <a:t>храм</a:t>
            </a:r>
            <a:r>
              <a:rPr lang="ru-RU" sz="2400" b="1">
                <a:solidFill>
                  <a:srgbClr val="000000"/>
                </a:solidFill>
              </a:rPr>
              <a:t>. Но что это за слово? И что значат слова </a:t>
            </a:r>
            <a:r>
              <a:rPr lang="ru-RU" sz="2400" b="1">
                <a:solidFill>
                  <a:srgbClr val="C00000"/>
                </a:solidFill>
              </a:rPr>
              <a:t>церковь</a:t>
            </a:r>
            <a:r>
              <a:rPr lang="ru-RU" sz="2400" b="1">
                <a:solidFill>
                  <a:srgbClr val="000000"/>
                </a:solidFill>
              </a:rPr>
              <a:t>, </a:t>
            </a:r>
            <a:r>
              <a:rPr lang="ru-RU" sz="2400" b="1">
                <a:solidFill>
                  <a:srgbClr val="C00000"/>
                </a:solidFill>
              </a:rPr>
              <a:t>собор</a:t>
            </a:r>
            <a:r>
              <a:rPr lang="ru-RU" sz="2400" b="1">
                <a:solidFill>
                  <a:srgbClr val="000000"/>
                </a:solidFill>
              </a:rPr>
              <a:t>?</a:t>
            </a:r>
          </a:p>
        </p:txBody>
      </p:sp>
      <p:pic>
        <p:nvPicPr>
          <p:cNvPr id="9220" name="Рисунок 4">
            <a:hlinkClick r:id="rId3" action="ppaction://hlinksldjump"/>
          </p:cNvPr>
          <p:cNvPicPr>
            <a:picLocks noChangeAspect="1"/>
          </p:cNvPicPr>
          <p:nvPr/>
        </p:nvPicPr>
        <p:blipFill>
          <a:blip r:embed="rId4"/>
          <a:srcRect/>
          <a:stretch>
            <a:fillRect/>
          </a:stretch>
        </p:blipFill>
        <p:spPr bwMode="auto">
          <a:xfrm>
            <a:off x="8145463" y="5876925"/>
            <a:ext cx="927100" cy="80803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Рисунок 1"/>
          <p:cNvPicPr>
            <a:picLocks noChangeAspect="1"/>
          </p:cNvPicPr>
          <p:nvPr/>
        </p:nvPicPr>
        <p:blipFill>
          <a:blip r:embed="rId2"/>
          <a:srcRect/>
          <a:stretch>
            <a:fillRect/>
          </a:stretch>
        </p:blipFill>
        <p:spPr bwMode="auto">
          <a:xfrm>
            <a:off x="393700" y="157163"/>
            <a:ext cx="8356600" cy="5578475"/>
          </a:xfrm>
          <a:prstGeom prst="rect">
            <a:avLst/>
          </a:prstGeom>
          <a:noFill/>
          <a:ln w="9525">
            <a:noFill/>
            <a:miter lim="800000"/>
            <a:headEnd/>
            <a:tailEnd/>
          </a:ln>
        </p:spPr>
      </p:pic>
      <p:sp>
        <p:nvSpPr>
          <p:cNvPr id="82947" name="Прямоугольник 2"/>
          <p:cNvSpPr>
            <a:spLocks noChangeArrowheads="1"/>
          </p:cNvSpPr>
          <p:nvPr/>
        </p:nvSpPr>
        <p:spPr bwMode="auto">
          <a:xfrm>
            <a:off x="515938" y="5516563"/>
            <a:ext cx="8112125" cy="1201737"/>
          </a:xfrm>
          <a:prstGeom prst="rect">
            <a:avLst/>
          </a:prstGeom>
          <a:solidFill>
            <a:srgbClr val="F6F5EE"/>
          </a:solidFill>
          <a:ln w="9525">
            <a:noFill/>
            <a:miter lim="800000"/>
            <a:headEnd/>
            <a:tailEnd/>
          </a:ln>
        </p:spPr>
        <p:txBody>
          <a:bodyPr>
            <a:spAutoFit/>
          </a:bodyPr>
          <a:lstStyle/>
          <a:p>
            <a:pPr algn="just"/>
            <a:r>
              <a:rPr lang="ru-RU" sz="2400" b="1"/>
              <a:t>Это - ковчег, в котором находятся частицы множества древних и новых святых. Благоговейно помолившись, можно приложиться (поцеловать) к ковчегу.</a:t>
            </a:r>
          </a:p>
        </p:txBody>
      </p:sp>
    </p:spTree>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Рисунок 1"/>
          <p:cNvPicPr>
            <a:picLocks noChangeAspect="1"/>
          </p:cNvPicPr>
          <p:nvPr/>
        </p:nvPicPr>
        <p:blipFill>
          <a:blip r:embed="rId2"/>
          <a:srcRect/>
          <a:stretch>
            <a:fillRect/>
          </a:stretch>
        </p:blipFill>
        <p:spPr bwMode="auto">
          <a:xfrm>
            <a:off x="774700" y="192088"/>
            <a:ext cx="7594600" cy="5060950"/>
          </a:xfrm>
          <a:prstGeom prst="rect">
            <a:avLst/>
          </a:prstGeom>
          <a:noFill/>
          <a:ln w="9525">
            <a:noFill/>
            <a:miter lim="800000"/>
            <a:headEnd/>
            <a:tailEnd/>
          </a:ln>
        </p:spPr>
      </p:pic>
      <p:sp>
        <p:nvSpPr>
          <p:cNvPr id="83971" name="Прямоугольник 2"/>
          <p:cNvSpPr>
            <a:spLocks noChangeArrowheads="1"/>
          </p:cNvSpPr>
          <p:nvPr/>
        </p:nvSpPr>
        <p:spPr bwMode="auto">
          <a:xfrm>
            <a:off x="539750" y="4652963"/>
            <a:ext cx="8064500" cy="1939925"/>
          </a:xfrm>
          <a:prstGeom prst="rect">
            <a:avLst/>
          </a:prstGeom>
          <a:solidFill>
            <a:srgbClr val="F6F5EE"/>
          </a:solidFill>
          <a:ln w="9525">
            <a:noFill/>
            <a:miter lim="800000"/>
            <a:headEnd/>
            <a:tailEnd/>
          </a:ln>
        </p:spPr>
        <p:txBody>
          <a:bodyPr>
            <a:spAutoFit/>
          </a:bodyPr>
          <a:lstStyle/>
          <a:p>
            <a:pPr algn="just"/>
            <a:r>
              <a:rPr lang="ru-RU" sz="2400" b="1"/>
              <a:t>Если есть очередь к святыне (плащанице, иконе, мощам и проч.), молиться следует, пока стоишь в очереди. Когда подойдет очередь прикладываться, нужно перекреститься (один раз), благоговейно облобызать святыню и отойти, никого не задерживая. </a:t>
            </a:r>
          </a:p>
        </p:txBody>
      </p:sp>
    </p:spTree>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Рисунок 1"/>
          <p:cNvPicPr>
            <a:picLocks noChangeAspect="1"/>
          </p:cNvPicPr>
          <p:nvPr/>
        </p:nvPicPr>
        <p:blipFill>
          <a:blip r:embed="rId2"/>
          <a:srcRect/>
          <a:stretch>
            <a:fillRect/>
          </a:stretch>
        </p:blipFill>
        <p:spPr bwMode="auto">
          <a:xfrm>
            <a:off x="174625" y="192088"/>
            <a:ext cx="8794750" cy="5859462"/>
          </a:xfrm>
          <a:prstGeom prst="rect">
            <a:avLst/>
          </a:prstGeom>
          <a:noFill/>
          <a:ln w="9525">
            <a:noFill/>
            <a:miter lim="800000"/>
            <a:headEnd/>
            <a:tailEnd/>
          </a:ln>
        </p:spPr>
      </p:pic>
      <p:sp>
        <p:nvSpPr>
          <p:cNvPr id="84995" name="Прямоугольник 3"/>
          <p:cNvSpPr>
            <a:spLocks noChangeArrowheads="1"/>
          </p:cNvSpPr>
          <p:nvPr/>
        </p:nvSpPr>
        <p:spPr bwMode="auto">
          <a:xfrm>
            <a:off x="431800" y="5646738"/>
            <a:ext cx="8280400" cy="831850"/>
          </a:xfrm>
          <a:prstGeom prst="rect">
            <a:avLst/>
          </a:prstGeom>
          <a:solidFill>
            <a:srgbClr val="F6F5EE"/>
          </a:solidFill>
          <a:ln w="9525">
            <a:noFill/>
            <a:miter lim="800000"/>
            <a:headEnd/>
            <a:tailEnd/>
          </a:ln>
        </p:spPr>
        <p:txBody>
          <a:bodyPr>
            <a:spAutoFit/>
          </a:bodyPr>
          <a:lstStyle/>
          <a:p>
            <a:pPr algn="just"/>
            <a:r>
              <a:rPr lang="ru-RU" sz="2400" b="1"/>
              <a:t>Существует благочестивый обычай, поцеловав святыню, на секунду приложиться к ней лбом: в просвещение разума.</a:t>
            </a:r>
          </a:p>
        </p:txBody>
      </p:sp>
    </p:spTree>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Рисунок 1"/>
          <p:cNvPicPr>
            <a:picLocks noChangeAspect="1"/>
          </p:cNvPicPr>
          <p:nvPr/>
        </p:nvPicPr>
        <p:blipFill>
          <a:blip r:embed="rId3"/>
          <a:srcRect/>
          <a:stretch>
            <a:fillRect/>
          </a:stretch>
        </p:blipFill>
        <p:spPr bwMode="auto">
          <a:xfrm>
            <a:off x="341313" y="192088"/>
            <a:ext cx="8461375" cy="5637212"/>
          </a:xfrm>
          <a:prstGeom prst="rect">
            <a:avLst/>
          </a:prstGeom>
          <a:noFill/>
          <a:ln w="9525">
            <a:noFill/>
            <a:miter lim="800000"/>
            <a:headEnd/>
            <a:tailEnd/>
          </a:ln>
        </p:spPr>
      </p:pic>
      <p:sp>
        <p:nvSpPr>
          <p:cNvPr id="86019" name="Прямоугольник 2"/>
          <p:cNvSpPr>
            <a:spLocks noChangeArrowheads="1"/>
          </p:cNvSpPr>
          <p:nvPr/>
        </p:nvSpPr>
        <p:spPr bwMode="auto">
          <a:xfrm>
            <a:off x="260350" y="5373688"/>
            <a:ext cx="8623300" cy="1200150"/>
          </a:xfrm>
          <a:prstGeom prst="rect">
            <a:avLst/>
          </a:prstGeom>
          <a:solidFill>
            <a:srgbClr val="F6F5EE"/>
          </a:solidFill>
          <a:ln w="9525">
            <a:noFill/>
            <a:miter lim="800000"/>
            <a:headEnd/>
            <a:tailEnd/>
          </a:ln>
        </p:spPr>
        <p:txBody>
          <a:bodyPr>
            <a:spAutoFit/>
          </a:bodyPr>
          <a:lstStyle/>
          <a:p>
            <a:pPr algn="just"/>
            <a:r>
              <a:rPr lang="ru-RU" sz="2400" b="1"/>
              <a:t>Посмотрим вверх. В барабане центрального купола положено изображать Лик Христа Вседержителя. С высоты небесной Он ласково и одновременно державно наблюдает за нами.</a:t>
            </a:r>
          </a:p>
        </p:txBody>
      </p:sp>
    </p:spTree>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Рисунок 1"/>
          <p:cNvPicPr>
            <a:picLocks noChangeAspect="1"/>
          </p:cNvPicPr>
          <p:nvPr/>
        </p:nvPicPr>
        <p:blipFill>
          <a:blip r:embed="rId2"/>
          <a:srcRect/>
          <a:stretch>
            <a:fillRect/>
          </a:stretch>
        </p:blipFill>
        <p:spPr bwMode="auto">
          <a:xfrm>
            <a:off x="165100" y="115888"/>
            <a:ext cx="8813800" cy="5883275"/>
          </a:xfrm>
          <a:prstGeom prst="rect">
            <a:avLst/>
          </a:prstGeom>
          <a:noFill/>
          <a:ln w="9525">
            <a:noFill/>
            <a:miter lim="800000"/>
            <a:headEnd/>
            <a:tailEnd/>
          </a:ln>
        </p:spPr>
      </p:pic>
      <p:sp>
        <p:nvSpPr>
          <p:cNvPr id="87043" name="Прямоугольник 2"/>
          <p:cNvSpPr>
            <a:spLocks noChangeArrowheads="1"/>
          </p:cNvSpPr>
          <p:nvPr/>
        </p:nvSpPr>
        <p:spPr bwMode="auto">
          <a:xfrm>
            <a:off x="846138" y="5373688"/>
            <a:ext cx="7451725" cy="1200150"/>
          </a:xfrm>
          <a:prstGeom prst="rect">
            <a:avLst/>
          </a:prstGeom>
          <a:solidFill>
            <a:srgbClr val="F6F5EE"/>
          </a:solidFill>
          <a:ln w="9525">
            <a:noFill/>
            <a:miter lim="800000"/>
            <a:headEnd/>
            <a:tailEnd/>
          </a:ln>
        </p:spPr>
        <p:txBody>
          <a:bodyPr>
            <a:spAutoFit/>
          </a:bodyPr>
          <a:lstStyle/>
          <a:p>
            <a:pPr algn="just"/>
            <a:r>
              <a:rPr lang="ru-RU" sz="2400" b="1"/>
              <a:t>Христос благословляет верующих священническим благословением. Окружают Его Ангелы, которые не дерзают поднять взгляд на Господа. </a:t>
            </a:r>
          </a:p>
        </p:txBody>
      </p:sp>
    </p:spTree>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Рисунок 1"/>
          <p:cNvPicPr>
            <a:picLocks noChangeAspect="1"/>
          </p:cNvPicPr>
          <p:nvPr/>
        </p:nvPicPr>
        <p:blipFill>
          <a:blip r:embed="rId2"/>
          <a:srcRect/>
          <a:stretch>
            <a:fillRect/>
          </a:stretch>
        </p:blipFill>
        <p:spPr bwMode="auto">
          <a:xfrm>
            <a:off x="165100" y="188913"/>
            <a:ext cx="8813800" cy="5883275"/>
          </a:xfrm>
          <a:prstGeom prst="rect">
            <a:avLst/>
          </a:prstGeom>
          <a:noFill/>
          <a:ln w="9525">
            <a:noFill/>
            <a:miter lim="800000"/>
            <a:headEnd/>
            <a:tailEnd/>
          </a:ln>
        </p:spPr>
      </p:pic>
      <p:sp>
        <p:nvSpPr>
          <p:cNvPr id="88067" name="Прямоугольник 2"/>
          <p:cNvSpPr>
            <a:spLocks noChangeArrowheads="1"/>
          </p:cNvSpPr>
          <p:nvPr/>
        </p:nvSpPr>
        <p:spPr bwMode="auto">
          <a:xfrm>
            <a:off x="165100" y="5373688"/>
            <a:ext cx="8813800" cy="1200150"/>
          </a:xfrm>
          <a:prstGeom prst="rect">
            <a:avLst/>
          </a:prstGeom>
          <a:solidFill>
            <a:srgbClr val="F6F5EE"/>
          </a:solidFill>
          <a:ln w="9525">
            <a:noFill/>
            <a:miter lim="800000"/>
            <a:headEnd/>
            <a:tailEnd/>
          </a:ln>
        </p:spPr>
        <p:txBody>
          <a:bodyPr>
            <a:spAutoFit/>
          </a:bodyPr>
          <a:lstStyle/>
          <a:p>
            <a:pPr algn="just"/>
            <a:r>
              <a:rPr lang="ru-RU" sz="2400" b="1"/>
              <a:t>А эта замечательная люстра со множеством лампад называется паникадило. Это наше название – искаженное греческое поликанделион, что переводится как многосвечие.</a:t>
            </a:r>
          </a:p>
        </p:txBody>
      </p:sp>
    </p:spTree>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Рисунок 1"/>
          <p:cNvPicPr>
            <a:picLocks noChangeAspect="1"/>
          </p:cNvPicPr>
          <p:nvPr/>
        </p:nvPicPr>
        <p:blipFill>
          <a:blip r:embed="rId2"/>
          <a:srcRect/>
          <a:stretch>
            <a:fillRect/>
          </a:stretch>
        </p:blipFill>
        <p:spPr bwMode="auto">
          <a:xfrm>
            <a:off x="312738" y="115888"/>
            <a:ext cx="8518525" cy="5783262"/>
          </a:xfrm>
          <a:prstGeom prst="rect">
            <a:avLst/>
          </a:prstGeom>
          <a:noFill/>
          <a:ln w="9525">
            <a:noFill/>
            <a:miter lim="800000"/>
            <a:headEnd/>
            <a:tailEnd/>
          </a:ln>
        </p:spPr>
      </p:pic>
      <p:sp>
        <p:nvSpPr>
          <p:cNvPr id="89091" name="Прямоугольник 2"/>
          <p:cNvSpPr>
            <a:spLocks noChangeArrowheads="1"/>
          </p:cNvSpPr>
          <p:nvPr/>
        </p:nvSpPr>
        <p:spPr bwMode="auto">
          <a:xfrm>
            <a:off x="1223963" y="5013325"/>
            <a:ext cx="6696075" cy="1570038"/>
          </a:xfrm>
          <a:prstGeom prst="rect">
            <a:avLst/>
          </a:prstGeom>
          <a:solidFill>
            <a:srgbClr val="F6F5EE"/>
          </a:solidFill>
          <a:ln w="9525">
            <a:noFill/>
            <a:miter lim="800000"/>
            <a:headEnd/>
            <a:tailEnd/>
          </a:ln>
        </p:spPr>
        <p:txBody>
          <a:bodyPr>
            <a:spAutoFit/>
          </a:bodyPr>
          <a:lstStyle/>
          <a:p>
            <a:pPr algn="just"/>
            <a:r>
              <a:rPr lang="ru-RU" sz="2400" b="1"/>
              <a:t>Множеством огней паникадило символически означает Небесную Церковь как созвездие — собрание людей, освящённых благодатью Святого Духа, горящих огнём любви к Богу. </a:t>
            </a:r>
          </a:p>
        </p:txBody>
      </p:sp>
    </p:spTree>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Рисунок 1"/>
          <p:cNvPicPr>
            <a:picLocks noChangeAspect="1"/>
          </p:cNvPicPr>
          <p:nvPr/>
        </p:nvPicPr>
        <p:blipFill>
          <a:blip r:embed="rId3"/>
          <a:srcRect/>
          <a:stretch>
            <a:fillRect/>
          </a:stretch>
        </p:blipFill>
        <p:spPr bwMode="auto">
          <a:xfrm>
            <a:off x="866775" y="188913"/>
            <a:ext cx="7410450" cy="4946650"/>
          </a:xfrm>
          <a:prstGeom prst="rect">
            <a:avLst/>
          </a:prstGeom>
          <a:noFill/>
          <a:ln w="9525">
            <a:noFill/>
            <a:miter lim="800000"/>
            <a:headEnd/>
            <a:tailEnd/>
          </a:ln>
        </p:spPr>
      </p:pic>
      <p:sp>
        <p:nvSpPr>
          <p:cNvPr id="90115" name="Прямоугольник 2"/>
          <p:cNvSpPr>
            <a:spLocks noChangeArrowheads="1"/>
          </p:cNvSpPr>
          <p:nvPr/>
        </p:nvSpPr>
        <p:spPr bwMode="auto">
          <a:xfrm>
            <a:off x="1044575" y="5105400"/>
            <a:ext cx="7054850" cy="1570038"/>
          </a:xfrm>
          <a:prstGeom prst="rect">
            <a:avLst/>
          </a:prstGeom>
          <a:solidFill>
            <a:srgbClr val="F6F5EE"/>
          </a:solidFill>
          <a:ln w="9525">
            <a:noFill/>
            <a:miter lim="800000"/>
            <a:headEnd/>
            <a:tailEnd/>
          </a:ln>
        </p:spPr>
        <p:txBody>
          <a:bodyPr>
            <a:spAutoFit/>
          </a:bodyPr>
          <a:lstStyle/>
          <a:p>
            <a:pPr algn="just"/>
            <a:r>
              <a:rPr lang="ru-RU" sz="2400" b="1"/>
              <a:t>Самые древние паникадила называют хоросами. Они выглядят как металлическое или деревянное колесо, подвешенное на цепях к куполу храма. По окружности колеса ставятся лампады или свечи. </a:t>
            </a:r>
          </a:p>
        </p:txBody>
      </p:sp>
      <p:pic>
        <p:nvPicPr>
          <p:cNvPr id="90116" name="Рисунок 3">
            <a:hlinkClick r:id="rId4" action="ppaction://hlinksldjump"/>
          </p:cNvPr>
          <p:cNvPicPr>
            <a:picLocks noChangeAspect="1"/>
          </p:cNvPicPr>
          <p:nvPr/>
        </p:nvPicPr>
        <p:blipFill>
          <a:blip r:embed="rId5"/>
          <a:srcRect/>
          <a:stretch>
            <a:fillRect/>
          </a:stretch>
        </p:blipFill>
        <p:spPr bwMode="auto">
          <a:xfrm>
            <a:off x="8442325" y="6196013"/>
            <a:ext cx="701675" cy="61118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8" name="Рисунок 12"/>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1139" name="Прямоугольник 2"/>
          <p:cNvSpPr>
            <a:spLocks noChangeArrowheads="1"/>
          </p:cNvSpPr>
          <p:nvPr/>
        </p:nvSpPr>
        <p:spPr bwMode="auto">
          <a:xfrm>
            <a:off x="387350" y="269875"/>
            <a:ext cx="8369300" cy="3001963"/>
          </a:xfrm>
          <a:prstGeom prst="rect">
            <a:avLst/>
          </a:prstGeom>
          <a:solidFill>
            <a:srgbClr val="F6F5EE"/>
          </a:solidFill>
          <a:ln w="9525">
            <a:noFill/>
            <a:miter lim="800000"/>
            <a:headEnd/>
            <a:tailEnd/>
          </a:ln>
        </p:spPr>
        <p:txBody>
          <a:bodyPr>
            <a:spAutoFit/>
          </a:bodyPr>
          <a:lstStyle/>
          <a:p>
            <a:pPr algn="just"/>
            <a:r>
              <a:rPr lang="ru-RU" sz="2100" b="1"/>
              <a:t>Церковные паникадила могут быть одно- и многоярусными. Многоярусные паникадила – яркое олицетворение иерархичности Горнего мира, указание на стройный и постоянный порядок на Небесах. Если круг паникадила сопоставить с небесной твердью, то несколько вертикальных рядов кругов будут обозначать несколько уровней небесных сфер или несколько чинов ангельских существ, их населяющих. Если же сопоставить его с собранием церковных людей, то ярусы будут символизировать ступени человеческого совершенствования.</a:t>
            </a:r>
          </a:p>
        </p:txBody>
      </p:sp>
    </p:spTree>
  </p:cSld>
  <p:clrMapOvr>
    <a:masterClrMapping/>
  </p:clrMapOvr>
  <p:transition spd="slow">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2" name="Рисунок 1"/>
          <p:cNvPicPr>
            <a:picLocks noChangeAspect="1"/>
          </p:cNvPicPr>
          <p:nvPr/>
        </p:nvPicPr>
        <p:blipFill>
          <a:blip r:embed="rId2"/>
          <a:srcRect/>
          <a:stretch>
            <a:fillRect/>
          </a:stretch>
        </p:blipFill>
        <p:spPr bwMode="auto">
          <a:xfrm>
            <a:off x="3995738" y="179388"/>
            <a:ext cx="4889500" cy="6345237"/>
          </a:xfrm>
          <a:prstGeom prst="rect">
            <a:avLst/>
          </a:prstGeom>
          <a:noFill/>
          <a:ln w="9525">
            <a:noFill/>
            <a:miter lim="800000"/>
            <a:headEnd/>
            <a:tailEnd/>
          </a:ln>
        </p:spPr>
      </p:pic>
      <p:sp>
        <p:nvSpPr>
          <p:cNvPr id="92163" name="Прямоугольник 2"/>
          <p:cNvSpPr>
            <a:spLocks noChangeArrowheads="1"/>
          </p:cNvSpPr>
          <p:nvPr/>
        </p:nvSpPr>
        <p:spPr bwMode="auto">
          <a:xfrm>
            <a:off x="107950" y="333375"/>
            <a:ext cx="3765550" cy="3476625"/>
          </a:xfrm>
          <a:prstGeom prst="rect">
            <a:avLst/>
          </a:prstGeom>
          <a:solidFill>
            <a:srgbClr val="F6F5EE"/>
          </a:solidFill>
          <a:ln w="9525">
            <a:noFill/>
            <a:miter lim="800000"/>
            <a:headEnd/>
            <a:tailEnd/>
          </a:ln>
        </p:spPr>
        <p:txBody>
          <a:bodyPr>
            <a:spAutoFit/>
          </a:bodyPr>
          <a:lstStyle/>
          <a:p>
            <a:pPr algn="just"/>
            <a:r>
              <a:rPr lang="ru-RU" sz="2000" b="1"/>
              <a:t>Это снимок греческого храма. Греки любят многоярусные паникадила. По толкованию византийских богословов, кроме вышеперечисленного,  свечи, которые располагаются на паникадиле правильными кругами, обозначают колесницу, восхитившую Илию, а сами круги изображают как бы колеса этой колесницы...</a:t>
            </a:r>
          </a:p>
        </p:txBody>
      </p:sp>
      <p:pic>
        <p:nvPicPr>
          <p:cNvPr id="92164" name="Рисунок 3">
            <a:hlinkClick r:id="rId3" action="ppaction://hlinksldjump"/>
          </p:cNvPr>
          <p:cNvPicPr>
            <a:picLocks noChangeAspect="1"/>
          </p:cNvPicPr>
          <p:nvPr/>
        </p:nvPicPr>
        <p:blipFill>
          <a:blip r:embed="rId4"/>
          <a:srcRect/>
          <a:stretch>
            <a:fillRect/>
          </a:stretch>
        </p:blipFill>
        <p:spPr bwMode="auto">
          <a:xfrm>
            <a:off x="1692275" y="5391150"/>
            <a:ext cx="935038" cy="9588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Прямоугольник 6"/>
          <p:cNvSpPr>
            <a:spLocks noChangeArrowheads="1"/>
          </p:cNvSpPr>
          <p:nvPr/>
        </p:nvSpPr>
        <p:spPr bwMode="auto">
          <a:xfrm>
            <a:off x="250825" y="271463"/>
            <a:ext cx="8745538" cy="6002337"/>
          </a:xfrm>
          <a:prstGeom prst="rect">
            <a:avLst/>
          </a:prstGeom>
          <a:solidFill>
            <a:srgbClr val="F6F5EE"/>
          </a:solidFill>
          <a:ln w="9525">
            <a:noFill/>
            <a:miter lim="800000"/>
            <a:headEnd/>
            <a:tailEnd/>
          </a:ln>
        </p:spPr>
        <p:txBody>
          <a:bodyPr>
            <a:spAutoFit/>
          </a:bodyPr>
          <a:lstStyle/>
          <a:p>
            <a:pPr algn="just"/>
            <a:r>
              <a:rPr lang="ru-RU" sz="2400" b="1"/>
              <a:t>В древнерусских текстах  храмы и церкви назывались  </a:t>
            </a:r>
            <a:r>
              <a:rPr lang="ru-RU" sz="2400" b="1" i="1">
                <a:solidFill>
                  <a:srgbClr val="0070C0"/>
                </a:solidFill>
              </a:rPr>
              <a:t>домом</a:t>
            </a:r>
            <a:r>
              <a:rPr lang="ru-RU" sz="2400" b="1"/>
              <a:t> - </a:t>
            </a:r>
            <a:r>
              <a:rPr lang="ru-RU" sz="2400" b="1" i="1"/>
              <a:t>дом Господень, дом Божий, дом Пречистыя, молитвенный дом</a:t>
            </a:r>
            <a:r>
              <a:rPr lang="ru-RU" sz="2400" b="1"/>
              <a:t>. Только в XIII веке дом Господень начинают именовать </a:t>
            </a:r>
            <a:r>
              <a:rPr lang="ru-RU" sz="2400" b="1" i="1">
                <a:solidFill>
                  <a:srgbClr val="0070C0"/>
                </a:solidFill>
              </a:rPr>
              <a:t>храмом</a:t>
            </a:r>
            <a:r>
              <a:rPr lang="ru-RU" sz="2400" b="1"/>
              <a:t> (хоромами). До этого хоромами называли только языческие храмы. Слово хоромы обозначает нарядное, высокое здание, чем-либо выделяющееся среди других домов.</a:t>
            </a:r>
          </a:p>
          <a:p>
            <a:pPr algn="just"/>
            <a:r>
              <a:rPr lang="ru-RU" sz="2400" b="1"/>
              <a:t>В это же время большие храмы начинают именоваться </a:t>
            </a:r>
            <a:r>
              <a:rPr lang="ru-RU" sz="2400" b="1" i="1">
                <a:solidFill>
                  <a:srgbClr val="0070C0"/>
                </a:solidFill>
              </a:rPr>
              <a:t>соборами</a:t>
            </a:r>
            <a:r>
              <a:rPr lang="ru-RU" sz="2400" b="1"/>
              <a:t>. (От того, что собирали большое количество прихожан.)</a:t>
            </a:r>
          </a:p>
          <a:p>
            <a:pPr algn="just"/>
            <a:r>
              <a:rPr lang="ru-RU" sz="2400" b="1"/>
              <a:t>Позже всего на Русь приходит слово </a:t>
            </a:r>
            <a:r>
              <a:rPr lang="ru-RU" sz="2400" b="1" i="1">
                <a:solidFill>
                  <a:srgbClr val="0070C0"/>
                </a:solidFill>
              </a:rPr>
              <a:t>церковь</a:t>
            </a:r>
            <a:r>
              <a:rPr lang="ru-RU" sz="2400" b="1"/>
              <a:t>. А возникло оно так. У греков было слово кириакос (Господень). Свои храмы они называли кириакос домос (Господень дом, Господне строение). Из Греции на латинский Запад приходит это слово и трансформируется в готфском языке в кирко (сегодня в нем. языке — кirche). Из готфского языка это слово приходит на Русь и постепенно становится словом церковь.</a:t>
            </a:r>
          </a:p>
        </p:txBody>
      </p:sp>
      <p:pic>
        <p:nvPicPr>
          <p:cNvPr id="10243" name="Рисунок 3">
            <a:hlinkClick r:id="rId3" action="ppaction://hlinksldjump"/>
          </p:cNvPr>
          <p:cNvPicPr>
            <a:picLocks noChangeAspect="1"/>
          </p:cNvPicPr>
          <p:nvPr/>
        </p:nvPicPr>
        <p:blipFill>
          <a:blip r:embed="rId4"/>
          <a:srcRect/>
          <a:stretch>
            <a:fillRect/>
          </a:stretch>
        </p:blipFill>
        <p:spPr bwMode="auto">
          <a:xfrm>
            <a:off x="7991475" y="5757863"/>
            <a:ext cx="1004888" cy="10302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Рисунок 1"/>
          <p:cNvPicPr>
            <a:picLocks noChangeAspect="1"/>
          </p:cNvPicPr>
          <p:nvPr/>
        </p:nvPicPr>
        <p:blipFill>
          <a:blip r:embed="rId2"/>
          <a:srcRect/>
          <a:stretch>
            <a:fillRect/>
          </a:stretch>
        </p:blipFill>
        <p:spPr bwMode="auto">
          <a:xfrm>
            <a:off x="381000" y="115888"/>
            <a:ext cx="8382000" cy="5595937"/>
          </a:xfrm>
          <a:prstGeom prst="rect">
            <a:avLst/>
          </a:prstGeom>
          <a:noFill/>
          <a:ln w="9525">
            <a:noFill/>
            <a:miter lim="800000"/>
            <a:headEnd/>
            <a:tailEnd/>
          </a:ln>
        </p:spPr>
      </p:pic>
      <p:sp>
        <p:nvSpPr>
          <p:cNvPr id="93187" name="Прямоугольник 2"/>
          <p:cNvSpPr>
            <a:spLocks noChangeArrowheads="1"/>
          </p:cNvSpPr>
          <p:nvPr/>
        </p:nvSpPr>
        <p:spPr bwMode="auto">
          <a:xfrm>
            <a:off x="1368425" y="5876925"/>
            <a:ext cx="6407150" cy="461963"/>
          </a:xfrm>
          <a:prstGeom prst="rect">
            <a:avLst/>
          </a:prstGeom>
          <a:solidFill>
            <a:srgbClr val="F6F5EE"/>
          </a:solidFill>
          <a:ln w="9525">
            <a:noFill/>
            <a:miter lim="800000"/>
            <a:headEnd/>
            <a:tailEnd/>
          </a:ln>
        </p:spPr>
        <p:txBody>
          <a:bodyPr>
            <a:spAutoFit/>
          </a:bodyPr>
          <a:lstStyle/>
          <a:p>
            <a:pPr algn="just"/>
            <a:r>
              <a:rPr lang="ru-RU" sz="2400" b="1"/>
              <a:t>У выхода из храма на балконе устроены хоры. </a:t>
            </a:r>
          </a:p>
        </p:txBody>
      </p:sp>
    </p:spTree>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Рисунок 3"/>
          <p:cNvPicPr>
            <a:picLocks noChangeAspect="1"/>
          </p:cNvPicPr>
          <p:nvPr/>
        </p:nvPicPr>
        <p:blipFill>
          <a:blip r:embed="rId2"/>
          <a:srcRect/>
          <a:stretch>
            <a:fillRect/>
          </a:stretch>
        </p:blipFill>
        <p:spPr bwMode="auto">
          <a:xfrm>
            <a:off x="1355725" y="333375"/>
            <a:ext cx="6432550" cy="4824413"/>
          </a:xfrm>
          <a:prstGeom prst="rect">
            <a:avLst/>
          </a:prstGeom>
          <a:noFill/>
          <a:ln w="9525">
            <a:noFill/>
            <a:miter lim="800000"/>
            <a:headEnd/>
            <a:tailEnd/>
          </a:ln>
        </p:spPr>
      </p:pic>
      <p:sp>
        <p:nvSpPr>
          <p:cNvPr id="94211" name="Прямоугольник 5"/>
          <p:cNvSpPr>
            <a:spLocks noChangeArrowheads="1"/>
          </p:cNvSpPr>
          <p:nvPr/>
        </p:nvSpPr>
        <p:spPr bwMode="auto">
          <a:xfrm>
            <a:off x="1214438" y="5300663"/>
            <a:ext cx="6715125" cy="1200150"/>
          </a:xfrm>
          <a:prstGeom prst="rect">
            <a:avLst/>
          </a:prstGeom>
          <a:solidFill>
            <a:srgbClr val="F6F5EE"/>
          </a:solidFill>
          <a:ln w="9525">
            <a:noFill/>
            <a:miter lim="800000"/>
            <a:headEnd/>
            <a:tailEnd/>
          </a:ln>
        </p:spPr>
        <p:txBody>
          <a:bodyPr>
            <a:spAutoFit/>
          </a:bodyPr>
          <a:lstStyle/>
          <a:p>
            <a:pPr algn="just"/>
            <a:r>
              <a:rPr lang="ru-RU" sz="2400" b="1"/>
              <a:t>Поворачиваемся лицом к алтарю, трижды осеняем себя крестным знамением, совершаем поклон и выходим из храма.</a:t>
            </a:r>
          </a:p>
        </p:txBody>
      </p:sp>
    </p:spTree>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Рисунок 3"/>
          <p:cNvPicPr>
            <a:picLocks noChangeAspect="1"/>
          </p:cNvPicPr>
          <p:nvPr/>
        </p:nvPicPr>
        <p:blipFill>
          <a:blip r:embed="rId2"/>
          <a:srcRect/>
          <a:stretch>
            <a:fillRect/>
          </a:stretch>
        </p:blipFill>
        <p:spPr bwMode="auto">
          <a:xfrm>
            <a:off x="1355725" y="333375"/>
            <a:ext cx="6432550" cy="4824413"/>
          </a:xfrm>
          <a:prstGeom prst="rect">
            <a:avLst/>
          </a:prstGeom>
          <a:noFill/>
          <a:ln w="9525">
            <a:noFill/>
            <a:miter lim="800000"/>
            <a:headEnd/>
            <a:tailEnd/>
          </a:ln>
        </p:spPr>
      </p:pic>
      <p:sp>
        <p:nvSpPr>
          <p:cNvPr id="95235" name="Прямоугольник 5"/>
          <p:cNvSpPr>
            <a:spLocks noChangeArrowheads="1"/>
          </p:cNvSpPr>
          <p:nvPr/>
        </p:nvSpPr>
        <p:spPr bwMode="auto">
          <a:xfrm>
            <a:off x="1214438" y="5300663"/>
            <a:ext cx="6715125" cy="1200150"/>
          </a:xfrm>
          <a:prstGeom prst="rect">
            <a:avLst/>
          </a:prstGeom>
          <a:solidFill>
            <a:srgbClr val="F6F5EE"/>
          </a:solidFill>
          <a:ln w="9525">
            <a:noFill/>
            <a:miter lim="800000"/>
            <a:headEnd/>
            <a:tailEnd/>
          </a:ln>
        </p:spPr>
        <p:txBody>
          <a:bodyPr>
            <a:spAutoFit/>
          </a:bodyPr>
          <a:lstStyle/>
          <a:p>
            <a:pPr algn="just"/>
            <a:r>
              <a:rPr lang="ru-RU" sz="2400" b="1"/>
              <a:t>Поворачиваемся лицом к алтарю, трижды осеняем себя крестным знамением, совершаем поклон и выходим из храма.</a:t>
            </a:r>
          </a:p>
        </p:txBody>
      </p:sp>
    </p:spTree>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Рисунок 1"/>
          <p:cNvPicPr>
            <a:picLocks noChangeAspect="1"/>
          </p:cNvPicPr>
          <p:nvPr/>
        </p:nvPicPr>
        <p:blipFill>
          <a:blip r:embed="rId3"/>
          <a:srcRect/>
          <a:stretch>
            <a:fillRect/>
          </a:stretch>
        </p:blipFill>
        <p:spPr bwMode="auto">
          <a:xfrm>
            <a:off x="912813" y="188913"/>
            <a:ext cx="7318375" cy="5487987"/>
          </a:xfrm>
          <a:prstGeom prst="rect">
            <a:avLst/>
          </a:prstGeom>
          <a:noFill/>
          <a:ln w="9525">
            <a:noFill/>
            <a:miter lim="800000"/>
            <a:headEnd/>
            <a:tailEnd/>
          </a:ln>
        </p:spPr>
      </p:pic>
      <p:sp>
        <p:nvSpPr>
          <p:cNvPr id="96259" name="Прямоугольник 5"/>
          <p:cNvSpPr>
            <a:spLocks noChangeArrowheads="1"/>
          </p:cNvSpPr>
          <p:nvPr/>
        </p:nvSpPr>
        <p:spPr bwMode="auto">
          <a:xfrm>
            <a:off x="1214438" y="5300663"/>
            <a:ext cx="6715125" cy="1200150"/>
          </a:xfrm>
          <a:prstGeom prst="rect">
            <a:avLst/>
          </a:prstGeom>
          <a:solidFill>
            <a:srgbClr val="F6F5EE"/>
          </a:solidFill>
          <a:ln w="9525">
            <a:noFill/>
            <a:miter lim="800000"/>
            <a:headEnd/>
            <a:tailEnd/>
          </a:ln>
        </p:spPr>
        <p:txBody>
          <a:bodyPr>
            <a:spAutoFit/>
          </a:bodyPr>
          <a:lstStyle/>
          <a:p>
            <a:pPr algn="just"/>
            <a:r>
              <a:rPr lang="ru-RU" sz="2400" b="1"/>
              <a:t>В следующий раз мы посетим православное богослужение и разберем, как вести себя и что означают те или иные действия.</a:t>
            </a:r>
          </a:p>
        </p:txBody>
      </p:sp>
    </p:spTree>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Прямоугольник 1"/>
          <p:cNvSpPr>
            <a:spLocks noChangeArrowheads="1"/>
          </p:cNvSpPr>
          <p:nvPr/>
        </p:nvSpPr>
        <p:spPr bwMode="auto">
          <a:xfrm>
            <a:off x="1547813" y="468313"/>
            <a:ext cx="5795962" cy="369887"/>
          </a:xfrm>
          <a:prstGeom prst="rect">
            <a:avLst/>
          </a:prstGeom>
          <a:noFill/>
          <a:ln w="9525">
            <a:noFill/>
            <a:miter lim="800000"/>
            <a:headEnd/>
            <a:tailEnd/>
          </a:ln>
        </p:spPr>
        <p:txBody>
          <a:bodyPr>
            <a:spAutoFit/>
          </a:bodyPr>
          <a:lstStyle/>
          <a:p>
            <a:r>
              <a:rPr lang="ru-RU"/>
              <a:t>Фотоальбомы священника Константина Пархоменко</a:t>
            </a:r>
          </a:p>
        </p:txBody>
      </p:sp>
      <p:sp>
        <p:nvSpPr>
          <p:cNvPr id="97283" name="Прямоугольник 2"/>
          <p:cNvSpPr>
            <a:spLocks noChangeArrowheads="1"/>
          </p:cNvSpPr>
          <p:nvPr/>
        </p:nvSpPr>
        <p:spPr bwMode="auto">
          <a:xfrm>
            <a:off x="1511300" y="838200"/>
            <a:ext cx="5868988" cy="368300"/>
          </a:xfrm>
          <a:prstGeom prst="rect">
            <a:avLst/>
          </a:prstGeom>
          <a:noFill/>
          <a:ln w="9525">
            <a:noFill/>
            <a:miter lim="800000"/>
            <a:headEnd/>
            <a:tailEnd/>
          </a:ln>
        </p:spPr>
        <p:txBody>
          <a:bodyPr>
            <a:spAutoFit/>
          </a:bodyPr>
          <a:lstStyle/>
          <a:p>
            <a:r>
              <a:rPr lang="en-US">
                <a:hlinkClick r:id="rId2"/>
              </a:rPr>
              <a:t>http://azbyka.ru/parkhomenko/foto/index.php#category46</a:t>
            </a:r>
            <a:r>
              <a:rPr lang="ru-RU"/>
              <a:t> </a:t>
            </a:r>
          </a:p>
        </p:txBody>
      </p:sp>
      <p:sp>
        <p:nvSpPr>
          <p:cNvPr id="97284" name="TextBox 3"/>
          <p:cNvSpPr txBox="1">
            <a:spLocks noChangeArrowheads="1"/>
          </p:cNvSpPr>
          <p:nvPr/>
        </p:nvSpPr>
        <p:spPr bwMode="auto">
          <a:xfrm>
            <a:off x="1714500" y="5143500"/>
            <a:ext cx="5929313" cy="923925"/>
          </a:xfrm>
          <a:prstGeom prst="rect">
            <a:avLst/>
          </a:prstGeom>
          <a:noFill/>
          <a:ln w="9525">
            <a:noFill/>
            <a:miter lim="800000"/>
            <a:headEnd/>
            <a:tailEnd/>
          </a:ln>
        </p:spPr>
        <p:txBody>
          <a:bodyPr>
            <a:spAutoFit/>
          </a:bodyPr>
          <a:lstStyle/>
          <a:p>
            <a:pPr algn="ctr"/>
            <a:r>
              <a:rPr lang="ru-RU"/>
              <a:t>Выполнила Рябчук С.М. для сайта</a:t>
            </a:r>
          </a:p>
          <a:p>
            <a:pPr algn="ctr"/>
            <a:r>
              <a:rPr lang="ru-RU" b="1"/>
              <a:t>Светочъ. Основы православной веры в презентациях</a:t>
            </a:r>
          </a:p>
          <a:p>
            <a:pPr algn="ctr"/>
            <a:r>
              <a:rPr lang="en-US">
                <a:hlinkClick r:id="rId3"/>
              </a:rPr>
              <a:t>http</a:t>
            </a:r>
            <a:r>
              <a:rPr lang="en-US">
                <a:sym typeface="Wingdings" pitchFamily="2" charset="2"/>
                <a:hlinkClick r:id="rId3"/>
              </a:rPr>
              <a:t>://svetoch-opk.ru</a:t>
            </a:r>
            <a:r>
              <a:rPr lang="ru-RU">
                <a:sym typeface="Wingdings" pitchFamily="2" charset="2"/>
              </a:rPr>
              <a:t> </a:t>
            </a:r>
            <a:endParaRPr lang="ru-RU"/>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2118</TotalTime>
  <Words>4882</Words>
  <Application>Microsoft Office PowerPoint</Application>
  <PresentationFormat>Экран (4:3)</PresentationFormat>
  <Paragraphs>239</Paragraphs>
  <Slides>94</Slides>
  <Notes>29</Notes>
  <HiddenSlides>27</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94</vt:i4>
      </vt:variant>
    </vt:vector>
  </HeadingPairs>
  <TitlesOfParts>
    <vt:vector size="98" baseType="lpstr">
      <vt:lpstr>Calibri</vt:lpstr>
      <vt:lpstr>Arial</vt:lpstr>
      <vt:lpstr>Wingdings</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dc:creator>
  <cp:lastModifiedBy>атто</cp:lastModifiedBy>
  <cp:revision>332</cp:revision>
  <dcterms:created xsi:type="dcterms:W3CDTF">2012-09-30T23:06:08Z</dcterms:created>
  <dcterms:modified xsi:type="dcterms:W3CDTF">2013-11-02T09:25:53Z</dcterms:modified>
</cp:coreProperties>
</file>