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5"/>
  </p:notesMasterIdLst>
  <p:sldIdLst>
    <p:sldId id="495" r:id="rId2"/>
    <p:sldId id="262" r:id="rId3"/>
    <p:sldId id="434" r:id="rId4"/>
    <p:sldId id="437" r:id="rId5"/>
    <p:sldId id="468" r:id="rId6"/>
    <p:sldId id="438" r:id="rId7"/>
    <p:sldId id="303" r:id="rId8"/>
    <p:sldId id="306" r:id="rId9"/>
    <p:sldId id="305" r:id="rId10"/>
    <p:sldId id="308" r:id="rId11"/>
    <p:sldId id="456" r:id="rId12"/>
    <p:sldId id="309" r:id="rId13"/>
    <p:sldId id="264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00FF"/>
    <a:srgbClr val="00FF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260" autoAdjust="0"/>
    <p:restoredTop sz="93598" autoAdjust="0"/>
  </p:normalViewPr>
  <p:slideViewPr>
    <p:cSldViewPr>
      <p:cViewPr>
        <p:scale>
          <a:sx n="60" d="100"/>
          <a:sy n="60" d="100"/>
        </p:scale>
        <p:origin x="-1500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587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B85591A-0D8A-455D-A93E-A4C9C56356D1}" type="datetimeFigureOut">
              <a:rPr lang="ru-RU"/>
              <a:pPr>
                <a:defRPr/>
              </a:pPr>
              <a:t>18.10.2013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A74A50D-F103-4601-B73C-F3062A2F90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048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48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C051F-F0FE-4834-84B3-20521DD8BA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470B7-F2E5-4389-8C0B-6797623828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22E97-E9D7-4261-B640-B11BC5F188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66D53-B04D-4BA5-A39F-8C88E8C46A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050ED-EE72-4222-A9A6-6F360C4DA6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FB1D3-FEA7-4987-9B66-E141C6C5D3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5727D-EB1A-4C84-8E25-2F52C9266E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034E8-87E1-4A88-B74A-9CAFC1EFD8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169F4-A71B-4AC0-8E9B-BEE5BD6AE7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37477-6A73-436A-8CB4-DB3F889328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3DAA8-F197-436A-9790-CA0559505A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E0A9F-036F-4DF2-A457-8FD43BAFBF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1E14D-EB47-46FE-B3CD-ABFF82D308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9459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60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946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A042DA16-9D8A-42D2-85C1-DE88F1BC69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999" r:id="rId1"/>
    <p:sldLayoutId id="2147484977" r:id="rId2"/>
    <p:sldLayoutId id="2147484978" r:id="rId3"/>
    <p:sldLayoutId id="2147484979" r:id="rId4"/>
    <p:sldLayoutId id="2147484980" r:id="rId5"/>
    <p:sldLayoutId id="2147484981" r:id="rId6"/>
    <p:sldLayoutId id="2147484982" r:id="rId7"/>
    <p:sldLayoutId id="2147484983" r:id="rId8"/>
    <p:sldLayoutId id="2147484984" r:id="rId9"/>
    <p:sldLayoutId id="2147484985" r:id="rId10"/>
    <p:sldLayoutId id="2147484986" r:id="rId11"/>
    <p:sldLayoutId id="2147484987" r:id="rId12"/>
    <p:sldLayoutId id="2147484988" r:id="rId13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143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МОСКОВСКИЙ ПАТРИАРХАТ РУССКОЙ ПРАВОСЛАВНОЙ ЦЕРКВИ</a:t>
            </a:r>
            <a:endParaRPr lang="ru-RU" sz="2000" dirty="0" smtClean="0"/>
          </a:p>
          <a:p>
            <a:pPr algn="ctr"/>
            <a:r>
              <a:rPr lang="ru-RU" sz="2000" b="1" dirty="0" smtClean="0"/>
              <a:t>ПОКРОВСКАЯ ЕПАРХИЯ</a:t>
            </a:r>
            <a:endParaRPr lang="ru-RU" sz="2000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2819400"/>
            <a:ext cx="8153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/>
              <a:t>Храм. Внешнее строение </a:t>
            </a:r>
            <a:r>
              <a:rPr lang="ru-RU" sz="4400" dirty="0" smtClean="0"/>
              <a:t>храма </a:t>
            </a:r>
            <a:endParaRPr lang="ru-RU" sz="4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90614" y="3244334"/>
            <a:ext cx="2162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smtClean="0"/>
              <a:t>ПОКРОВСК 2013</a:t>
            </a:r>
            <a:endParaRPr lang="ru-RU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0" y="381000"/>
            <a:ext cx="4800600" cy="5715000"/>
          </a:xfrm>
        </p:spPr>
        <p:txBody>
          <a:bodyPr/>
          <a:lstStyle/>
          <a:p>
            <a:pPr marL="185738" indent="530225" algn="just">
              <a:buFont typeface="Wingdings" pitchFamily="2" charset="2"/>
              <a:buNone/>
              <a:defRPr/>
            </a:pPr>
            <a:r>
              <a:rPr lang="ru-RU" sz="2800" smtClean="0"/>
              <a:t>Православные храмы строятся алтарем на восток - в сторону света, где восходит солнце: Господь Иисус Христос есть для нас "восток", от Него воссиял нам вечный Божественный Свет. </a:t>
            </a:r>
          </a:p>
          <a:p>
            <a:pPr marL="185738" indent="530225" algn="just">
              <a:buFont typeface="Wingdings" pitchFamily="2" charset="2"/>
              <a:buNone/>
              <a:defRPr/>
            </a:pPr>
            <a:r>
              <a:rPr lang="ru-RU" sz="2800" smtClean="0"/>
              <a:t>В церковных молитвах мы называем Иисуса Христа: "Солнце правды", "с высоты Востока", (т. е. "Восток свыше"); "Восток имя Ему". </a:t>
            </a:r>
          </a:p>
          <a:p>
            <a:pPr marL="185738" indent="530225">
              <a:buFont typeface="Wingdings" pitchFamily="2" charset="2"/>
              <a:buNone/>
              <a:defRPr/>
            </a:pPr>
            <a:r>
              <a:rPr lang="ru-RU" sz="2800" smtClean="0"/>
              <a:t> </a:t>
            </a:r>
          </a:p>
          <a:p>
            <a:pPr marL="185738" indent="530225">
              <a:buFont typeface="Wingdings" pitchFamily="2" charset="2"/>
              <a:buNone/>
              <a:defRPr/>
            </a:pPr>
            <a:endParaRPr lang="ru-RU" sz="2800" smtClean="0"/>
          </a:p>
        </p:txBody>
      </p:sp>
      <p:pic>
        <p:nvPicPr>
          <p:cNvPr id="4198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0"/>
            <a:ext cx="2570163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530600"/>
            <a:ext cx="4191000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362"/>
          </a:xfrm>
          <a:noFill/>
        </p:spPr>
        <p:txBody>
          <a:bodyPr/>
          <a:lstStyle/>
          <a:p>
            <a:endParaRPr lang="ru-RU" sz="4000" smtClean="0">
              <a:effectLst/>
            </a:endParaRPr>
          </a:p>
        </p:txBody>
      </p:sp>
      <p:sp>
        <p:nvSpPr>
          <p:cNvPr id="49155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457200" y="1371600"/>
            <a:ext cx="4038600" cy="4724400"/>
          </a:xfrm>
          <a:noFill/>
        </p:spPr>
        <p:txBody>
          <a:bodyPr/>
          <a:lstStyle/>
          <a:p>
            <a:pPr marL="0" indent="725488" algn="just">
              <a:buFont typeface="Wingdings" pitchFamily="2" charset="2"/>
              <a:buNone/>
            </a:pPr>
            <a:r>
              <a:rPr lang="ru-RU" smtClean="0">
                <a:effectLst/>
              </a:rPr>
              <a:t>Во время Литургии священник пред престолом также вслух поминает по запискам имена тех, о ком подали записки.</a:t>
            </a:r>
          </a:p>
        </p:txBody>
      </p:sp>
      <p:pic>
        <p:nvPicPr>
          <p:cNvPr id="49156" name="Picture 8" descr="IMG_4367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76200"/>
            <a:ext cx="4572000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Прямоугольник 3"/>
          <p:cNvSpPr>
            <a:spLocks noChangeArrowheads="1"/>
          </p:cNvSpPr>
          <p:nvPr/>
        </p:nvSpPr>
        <p:spPr bwMode="auto">
          <a:xfrm>
            <a:off x="304800" y="0"/>
            <a:ext cx="8686800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1938" algn="just"/>
            <a:r>
              <a:rPr lang="ru-RU" sz="2400"/>
              <a:t>Каждый храм посвящается Богу, нося имя в память того или другого священного события или угодника Божия, например, Троицкий храм, Преображенский, Вознесенский, Благовещенский, Покровский, Михаило-Архангельский, Николаевский и т. д. </a:t>
            </a:r>
          </a:p>
          <a:p>
            <a:pPr indent="261938" algn="just"/>
            <a:r>
              <a:rPr lang="ru-RU" sz="2400"/>
              <a:t>Если в храме устраиваются несколько алтарей, каждый из них освящается в память особого события или святого.</a:t>
            </a:r>
          </a:p>
          <a:p>
            <a:pPr indent="261938"/>
            <a:endParaRPr lang="ru-RU" sz="2400"/>
          </a:p>
          <a:p>
            <a:pPr indent="261938"/>
            <a:endParaRPr lang="ru-RU" sz="2400"/>
          </a:p>
          <a:p>
            <a:pPr indent="261938"/>
            <a:r>
              <a:rPr lang="ru-RU" sz="2400"/>
              <a:t> Тогда все алтари, </a:t>
            </a:r>
          </a:p>
          <a:p>
            <a:pPr indent="261938"/>
            <a:r>
              <a:rPr lang="ru-RU" sz="2400"/>
              <a:t>кроме главного,</a:t>
            </a:r>
          </a:p>
          <a:p>
            <a:pPr indent="261938"/>
            <a:r>
              <a:rPr lang="ru-RU" sz="2400"/>
              <a:t> называются </a:t>
            </a:r>
          </a:p>
          <a:p>
            <a:pPr indent="261938"/>
            <a:r>
              <a:rPr lang="ru-RU" sz="2400"/>
              <a:t>придельными </a:t>
            </a:r>
          </a:p>
          <a:p>
            <a:pPr indent="261938"/>
            <a:r>
              <a:rPr lang="ru-RU" sz="2400"/>
              <a:t>или приделами. </a:t>
            </a:r>
          </a:p>
        </p:txBody>
      </p:sp>
      <p:pic>
        <p:nvPicPr>
          <p:cNvPr id="51203" name="Picture 8" descr="2(1)NOV_8333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2667000"/>
            <a:ext cx="278447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Забота о храме –долг и обязанность всякого христианина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4876800" cy="5029200"/>
          </a:xfrm>
        </p:spPr>
        <p:txBody>
          <a:bodyPr/>
          <a:lstStyle/>
          <a:p>
            <a:pPr marL="0" indent="45085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smtClean="0"/>
              <a:t>По Священному Писанию, предписывается подавать на храм десятину. Так  пытаются навязать своим адептам протестанты.</a:t>
            </a:r>
          </a:p>
          <a:p>
            <a:pPr marL="0" indent="45085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smtClean="0"/>
          </a:p>
          <a:p>
            <a:pPr marL="0" indent="45085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smtClean="0"/>
              <a:t>По сложившейся православной практике,  все зависит от благочестия и  благосостояния человека. </a:t>
            </a:r>
          </a:p>
          <a:p>
            <a:pPr marL="0" indent="45085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smtClean="0"/>
              <a:t>Однако надо находить и время и возможность доброхотно  помогать храму и приходу. Других источников поддержки, кроме как  пожертвования верующих,  у Церкви нет. </a:t>
            </a:r>
          </a:p>
          <a:p>
            <a:pPr marL="0" indent="45085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smtClean="0"/>
              <a:t>Благоустроенный храм показывает степень любви христиан к  Господу  и Его Церкви.</a:t>
            </a:r>
          </a:p>
          <a:p>
            <a:pPr marL="0" indent="45085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smtClean="0"/>
              <a:t>Храмы всегда строились всем миром и на века. Это честь – принять участие в строительстве или ремонте храма.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533400" y="4271963"/>
            <a:ext cx="800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ctr"/>
            <a:endParaRPr lang="ru-RU"/>
          </a:p>
        </p:txBody>
      </p:sp>
      <p:pic>
        <p:nvPicPr>
          <p:cNvPr id="52229" name="Picture 1" descr="F:\кирилл и мефодий\San_Marco_interi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1913" y="1828800"/>
            <a:ext cx="407828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i="1" dirty="0" smtClean="0">
                <a:solidFill>
                  <a:srgbClr val="FFFF00"/>
                </a:solidFill>
              </a:rPr>
              <a:t>О месте для молитвы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876800"/>
          </a:xfrm>
        </p:spPr>
        <p:txBody>
          <a:bodyPr/>
          <a:lstStyle/>
          <a:p>
            <a:pPr marL="0" indent="450850" algn="just"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Нужно сказать о православном храме, как месте для общественной молитвы</a:t>
            </a:r>
          </a:p>
          <a:p>
            <a:pPr marL="0" indent="450850" algn="just"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 Храм – это центр духовной жизни. В Храме особенно чувствуется благодать Божия. </a:t>
            </a:r>
          </a:p>
          <a:p>
            <a:pPr marL="0" indent="450850" algn="just"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 Входя  в Храм, надо настроиться и напомнить себе, что мы входим в иной мир и предстаем пред нашим Творцом и Спасителем, здесь совместно с Ангелами и Святыми приносится Ему жертва хвалы и благодарения.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04800"/>
            <a:ext cx="5638800" cy="5791200"/>
          </a:xfrm>
        </p:spPr>
        <p:txBody>
          <a:bodyPr/>
          <a:lstStyle/>
          <a:p>
            <a:pPr marL="0" indent="457200" algn="just">
              <a:buFont typeface="Wingdings" pitchFamily="2" charset="2"/>
              <a:buNone/>
              <a:defRPr/>
            </a:pPr>
            <a:r>
              <a:rPr lang="ru-RU" sz="3000" dirty="0" smtClean="0"/>
              <a:t>По повелению Божию, во времена пророка Моисея, была устроена скиния (первый ветхозаветный храм Единому, Истинному Богу), были избраны священные лица (первосвященник, священники и левиты), были определены жертвы на разные случаи и были установлены праздники (Пасха, Пятидесятница, Новый год, день очищения и др.). </a:t>
            </a:r>
          </a:p>
          <a:p>
            <a:pPr marL="0" indent="358775">
              <a:buFont typeface="Wingdings" pitchFamily="2" charset="2"/>
              <a:buNone/>
              <a:defRPr/>
            </a:pPr>
            <a:endParaRPr lang="ru-RU" sz="3000" dirty="0" smtClean="0"/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6565" y="76200"/>
            <a:ext cx="3031235" cy="3962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3796" name="Picture 4" descr="E:\доп к СВ\first_temple_gallery.jpg"/>
          <p:cNvPicPr>
            <a:picLocks noChangeAspect="1" noChangeArrowheads="1"/>
          </p:cNvPicPr>
          <p:nvPr/>
        </p:nvPicPr>
        <p:blipFill>
          <a:blip r:embed="rId3"/>
          <a:srcRect l="14173"/>
          <a:stretch>
            <a:fillRect/>
          </a:stretch>
        </p:blipFill>
        <p:spPr bwMode="auto">
          <a:xfrm>
            <a:off x="6019800" y="4241885"/>
            <a:ext cx="3124200" cy="24615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3"/>
          <p:cNvSpPr>
            <a:spLocks noChangeArrowheads="1"/>
          </p:cNvSpPr>
          <p:nvPr/>
        </p:nvSpPr>
        <p:spPr bwMode="auto">
          <a:xfrm>
            <a:off x="381000" y="228600"/>
            <a:ext cx="83820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7188" algn="just"/>
            <a:r>
              <a:rPr lang="ru-RU" sz="2400"/>
              <a:t>Пришедший на землю Господь Иисус Христос, уча поклоняться небесному Отцу на всяком месте, тем не менее часто посещал ветхозаветный иерусалимский храм, как место особенного, благодатного, присутствия Божия, заботился о порядке в храме и проповедовал в нем. Так же поступали и святые апостолы Его, пока не было воздвигнуто открытое гонение на христиан со стороны иудеев. </a:t>
            </a:r>
          </a:p>
        </p:txBody>
      </p:sp>
      <p:pic>
        <p:nvPicPr>
          <p:cNvPr id="34820" name="Picture 2" descr="D:\4 ур карт\5442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2862263"/>
            <a:ext cx="6248400" cy="39957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4" descr="E:\доп к СВ\иуд храм\inside_hechal_2_galler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352800"/>
            <a:ext cx="2209800" cy="34399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5105400" y="609600"/>
            <a:ext cx="3810000" cy="6019800"/>
          </a:xfrm>
          <a:noFill/>
        </p:spPr>
        <p:txBody>
          <a:bodyPr/>
          <a:lstStyle/>
          <a:p>
            <a:pPr marL="0" indent="365125" algn="just">
              <a:buFont typeface="Wingdings" pitchFamily="2" charset="2"/>
              <a:buNone/>
            </a:pPr>
            <a:r>
              <a:rPr lang="ru-RU" smtClean="0">
                <a:effectLst/>
                <a:latin typeface="Arial" charset="0"/>
              </a:rPr>
              <a:t>Первым христианским храмом была та самая сионская горница, в которой Господь совершал Тайную Вечерю со Своими учениками непосредственно перед крестными страданиями. </a:t>
            </a:r>
          </a:p>
        </p:txBody>
      </p:sp>
      <p:pic>
        <p:nvPicPr>
          <p:cNvPr id="18436" name="Picture 4" descr="s2682_1239783782_4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990600"/>
            <a:ext cx="5029200" cy="3765550"/>
          </a:xfr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228600" y="0"/>
            <a:ext cx="86106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9875" algn="just" eaLnBrk="0" hangingPunct="0"/>
            <a:r>
              <a:rPr lang="ru-RU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Во времена апостолов, как видно из книги Деяний Апостольских, были особенные места для собраний верующих и для совершения таинства Причащения, называвшиеся церквами, где богослужение совершалось поставленными на то через рукоположение (в таинстве священства) епископами, пресвитерами (священниками) и диаконами. </a:t>
            </a:r>
            <a:endParaRPr lang="ru-RU" sz="280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7174" name="Picture 2" descr="F:\кирилл и мефодий\51ffa3d153f3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1219200" y="3048000"/>
            <a:ext cx="7046913" cy="381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228600" y="0"/>
            <a:ext cx="89154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358775" algn="just"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Наружный вид храма отличается от обыкновенного здания тем, что над храмом возвышается купол, изображающий небо. </a:t>
            </a:r>
          </a:p>
          <a:p>
            <a:pPr indent="358775"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Купол заканчивается вверху главою, на которой ставится крест, во славу главы Церкви - Иисуса Христа.</a:t>
            </a:r>
          </a:p>
          <a:p>
            <a:pPr indent="358775"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23555" name="Picture 5" descr="4816_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2667000"/>
            <a:ext cx="630396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6" descr="3972_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7138" y="2514600"/>
            <a:ext cx="283686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4953000" cy="5867400"/>
          </a:xfrm>
        </p:spPr>
        <p:txBody>
          <a:bodyPr/>
          <a:lstStyle/>
          <a:p>
            <a:pPr indent="376238" algn="just">
              <a:buFont typeface="Wingdings" pitchFamily="2" charset="2"/>
              <a:buNone/>
              <a:defRPr/>
            </a:pPr>
            <a:r>
              <a:rPr lang="ru-RU" sz="2800" dirty="0" smtClean="0"/>
              <a:t>Над входом в храм, обычно, строится колокольня, то есть башня, на которой висят колокола. </a:t>
            </a:r>
          </a:p>
          <a:p>
            <a:pPr indent="376238" algn="just">
              <a:buFont typeface="Wingdings" pitchFamily="2" charset="2"/>
              <a:buNone/>
              <a:defRPr/>
            </a:pPr>
            <a:r>
              <a:rPr lang="ru-RU" sz="2800" dirty="0" smtClean="0"/>
              <a:t>Колокольный звон употребляется для того, чтобы созывать верующих на молитву - к богослужению и возвещать о важнейших частях совершаемой в храме службы. </a:t>
            </a:r>
          </a:p>
          <a:p>
            <a:pPr indent="376238" algn="just">
              <a:buFont typeface="Wingdings" pitchFamily="2" charset="2"/>
              <a:buNone/>
              <a:defRPr/>
            </a:pPr>
            <a:endParaRPr lang="ru-RU" sz="2800" dirty="0" smtClean="0"/>
          </a:p>
          <a:p>
            <a:pPr indent="376238" algn="just">
              <a:buFont typeface="Wingdings" pitchFamily="2" charset="2"/>
              <a:buNone/>
              <a:defRPr/>
            </a:pPr>
            <a:endParaRPr lang="ru-RU" sz="2800" dirty="0" smtClean="0">
              <a:effectLst/>
            </a:endParaRPr>
          </a:p>
        </p:txBody>
      </p:sp>
      <p:pic>
        <p:nvPicPr>
          <p:cNvPr id="24579" name="Picture 4" descr="3987_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304800"/>
            <a:ext cx="40513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228600" y="381000"/>
            <a:ext cx="8991600" cy="4114800"/>
          </a:xfrm>
        </p:spPr>
        <p:txBody>
          <a:bodyPr/>
          <a:lstStyle/>
          <a:p>
            <a:pPr indent="277813"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2400" dirty="0" smtClean="0"/>
              <a:t>При входе в храм снаружи устраивается паперть (площадка, крыльцо).</a:t>
            </a:r>
          </a:p>
          <a:p>
            <a:pPr indent="277813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sz="2400" dirty="0" smtClean="0"/>
          </a:p>
          <a:p>
            <a:pPr indent="277813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2400" dirty="0" smtClean="0"/>
              <a:t> Внутри храм разделяется на три части:</a:t>
            </a:r>
          </a:p>
          <a:p>
            <a:pPr indent="277813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2400" dirty="0" smtClean="0"/>
              <a:t> 1) притвор,</a:t>
            </a:r>
          </a:p>
          <a:p>
            <a:pPr indent="277813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2400" dirty="0" smtClean="0"/>
              <a:t> 2) собственно, храм, или средняя часть храма, где стоят молящиеся  </a:t>
            </a:r>
          </a:p>
          <a:p>
            <a:pPr indent="277813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2400" dirty="0" smtClean="0"/>
              <a:t>3) алтарь, </a:t>
            </a:r>
            <a:endParaRPr lang="ru-RU" sz="2400" dirty="0" smtClean="0">
              <a:effectLst/>
            </a:endParaRPr>
          </a:p>
        </p:txBody>
      </p:sp>
      <p:pic>
        <p:nvPicPr>
          <p:cNvPr id="25603" name="Picture 5" descr="pic_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2628900"/>
            <a:ext cx="56388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1915</TotalTime>
  <Words>645</Words>
  <Application>Microsoft Office PowerPoint</Application>
  <PresentationFormat>Экран (4:3)</PresentationFormat>
  <Paragraphs>43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Tahoma</vt:lpstr>
      <vt:lpstr>Arial</vt:lpstr>
      <vt:lpstr>Wingdings</vt:lpstr>
      <vt:lpstr>Calibri</vt:lpstr>
      <vt:lpstr>Verdana</vt:lpstr>
      <vt:lpstr>Times New Roman</vt:lpstr>
      <vt:lpstr>Stencil Std</vt:lpstr>
      <vt:lpstr>Разрез</vt:lpstr>
      <vt:lpstr>МОСКОВСКИЙ ПАТРИАРХАТ РУССКОЙ ПРАВОСЛАВНОЙ ЦЕРКВИ ПОКРОВСКАЯ ЕПАРХИЯ </vt:lpstr>
      <vt:lpstr>О месте для молитвы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Забота о храме –долг и обязанность всякого христианина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админ</dc:creator>
  <cp:lastModifiedBy>атто</cp:lastModifiedBy>
  <cp:revision>148</cp:revision>
  <cp:lastPrinted>1601-01-01T00:00:00Z</cp:lastPrinted>
  <dcterms:created xsi:type="dcterms:W3CDTF">1601-01-01T00:00:00Z</dcterms:created>
  <dcterms:modified xsi:type="dcterms:W3CDTF">2013-10-18T20:04:37Z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