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9" r:id="rId3"/>
    <p:sldId id="274" r:id="rId4"/>
    <p:sldId id="277" r:id="rId5"/>
    <p:sldId id="278" r:id="rId6"/>
    <p:sldId id="285" r:id="rId7"/>
    <p:sldId id="286" r:id="rId8"/>
    <p:sldId id="284" r:id="rId9"/>
    <p:sldId id="283" r:id="rId10"/>
    <p:sldId id="287" r:id="rId11"/>
    <p:sldId id="288" r:id="rId12"/>
    <p:sldId id="293" r:id="rId13"/>
    <p:sldId id="290" r:id="rId14"/>
    <p:sldId id="291" r:id="rId15"/>
    <p:sldId id="289" r:id="rId16"/>
    <p:sldId id="292" r:id="rId17"/>
    <p:sldId id="298" r:id="rId18"/>
    <p:sldId id="297" r:id="rId19"/>
    <p:sldId id="296" r:id="rId20"/>
    <p:sldId id="26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1D44-060D-47D0-8E81-C61684DF9880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F658-595A-4048-924C-B5CB6565C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AB6C-E57B-4990-93DD-9D1AFC0C67B0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5FBF-A1E4-4728-9214-BF20FF8ED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FCE3-933E-409B-97A3-2DE612B1A32D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ED16F-C815-4EC1-95EA-D3E53D873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0B0B-72C0-40BE-A684-EC6A6B50A4AB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B120-1428-437A-899D-997B8D88C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1BF2-57FE-455F-BC1B-F9CD875F77A0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4D670-1387-4C6A-9911-8514EE0E1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BDB83-3F19-4D42-BE7C-319B5F79189B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2877-D493-4322-8702-BF57E765C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72E82-2CCE-4BF8-8FEB-CDCF3685B154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CAE3-02DF-407B-97DD-C1650B0AA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FEAF-2CBD-452B-B7C8-DDC6A573CC57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6342-D1FE-479F-9B20-F023CDBE3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F406-D5D1-41A0-A9E8-2593BB07F1EF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F27E-EDD9-4DE8-BE6D-6952FFBED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B8418-0646-4984-A17F-BF8BFD859EF1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615D-5539-4F94-A089-C3BDDDDAF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91DA-30A4-412F-8B80-1B1BACDC2AF0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E0338-A196-4EAC-9500-D61D90A09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>
                <a:tint val="40000"/>
                <a:satMod val="350000"/>
                <a:alpha val="55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654BE9-FD81-4BCD-A561-7508A3480476}" type="datetimeFigureOut">
              <a:rPr lang="ru-RU"/>
              <a:pPr>
                <a:defRPr/>
              </a:pPr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D78468-00C9-4324-8379-1B520F369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vartel.ru/images/ikonostas/ikon7.jpg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img-2007-07.photosight.ru/25/2213759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img11.nnm.ru/b/7/1/2/b/46acfbac1c5c5c740d20e19c74d_prev.jpg" TargetMode="Externa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shigri.ru/productions/analoy/img/analoy_4_700x936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domes.ru/cerkov/cerkov1.shtml" TargetMode="External"/><Relationship Id="rId2" Type="http://schemas.openxmlformats.org/officeDocument/2006/relationships/hyperlink" Target="http://azbyka.ru/parkhomenko/fo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urways.ru/article/article-24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xxc.ru/complex/xxc/painting/icon/foto00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20508" r="25000" b="54102"/>
          <a:stretch>
            <a:fillRect/>
          </a:stretch>
        </p:blipFill>
        <p:spPr bwMode="auto">
          <a:xfrm>
            <a:off x="0" y="0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5" y="2000250"/>
            <a:ext cx="8501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300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Богословские курсы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4290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spc="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Устройство православного храма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57212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</a:rPr>
              <a:t>Автор презентации Чумаченко Г.А.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/>
          <a:srcRect l="28125" t="20508" r="28040" b="22852"/>
          <a:stretch>
            <a:fillRect/>
          </a:stretch>
        </p:blipFill>
        <p:spPr bwMode="auto">
          <a:xfrm>
            <a:off x="0" y="1428750"/>
            <a:ext cx="63579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57313" y="214313"/>
            <a:ext cx="6215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АЛТАРЕ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6286500" y="1428750"/>
            <a:ext cx="28575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На престоле таинственно, невидимо присутствует Сам Господь, как Царь и Владыка Церкви. Прикасаться к престолу и целовать его могут только священнослужи - тели.</a:t>
            </a:r>
          </a:p>
          <a:p>
            <a:pPr algn="ctr"/>
            <a:endParaRPr lang="ru-RU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313" y="214313"/>
            <a:ext cx="6215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АЛТАРЕ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23267" t="28877" r="57182" b="27322"/>
          <a:stretch>
            <a:fillRect/>
          </a:stretch>
        </p:blipFill>
        <p:spPr bwMode="auto">
          <a:xfrm>
            <a:off x="357188" y="2357438"/>
            <a:ext cx="32146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27539" t="22461" r="27930" b="23828"/>
          <a:stretch>
            <a:fillRect/>
          </a:stretch>
        </p:blipFill>
        <p:spPr bwMode="auto">
          <a:xfrm>
            <a:off x="3929063" y="3286125"/>
            <a:ext cx="46402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313" y="1143000"/>
            <a:ext cx="8929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</a:rPr>
              <a:t>Налево от престола, в северной части алтаря, стоит другой небольшой стол. Этот стол называется </a:t>
            </a:r>
            <a:r>
              <a:rPr lang="ru-RU" sz="2400" b="1">
                <a:solidFill>
                  <a:schemeClr val="tx2"/>
                </a:solidFill>
              </a:rPr>
              <a:t>жертвенником</a:t>
            </a:r>
            <a:r>
              <a:rPr lang="ru-RU" sz="24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14750" y="2214563"/>
            <a:ext cx="5072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</a:rPr>
              <a:t>Святая Чаша,  Дискос, Звездица,  Копие,  Лжица, Плат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 l="27539" t="20508" r="27930" b="23828"/>
          <a:stretch>
            <a:fillRect/>
          </a:stretch>
        </p:blipFill>
        <p:spPr bwMode="auto">
          <a:xfrm>
            <a:off x="285750" y="1214438"/>
            <a:ext cx="84296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313" y="214313"/>
            <a:ext cx="6215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АЛТАРЕ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/>
          <a:srcRect l="47461" t="21484" r="27283" b="24805"/>
          <a:stretch>
            <a:fillRect/>
          </a:stretch>
        </p:blipFill>
        <p:spPr bwMode="auto">
          <a:xfrm>
            <a:off x="271463" y="1857375"/>
            <a:ext cx="344328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2858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</a:rPr>
              <a:t>За престолом стоит </a:t>
            </a:r>
            <a:r>
              <a:rPr lang="ru-RU" sz="2400" b="1">
                <a:solidFill>
                  <a:schemeClr val="tx2"/>
                </a:solidFill>
              </a:rPr>
              <a:t>семисвечник</a:t>
            </a:r>
            <a:r>
              <a:rPr lang="ru-RU" sz="2400">
                <a:solidFill>
                  <a:schemeClr val="tx2"/>
                </a:solidFill>
              </a:rPr>
              <a:t>, т.е. подсвечник с семью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1928813"/>
            <a:ext cx="43576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лампадами, а за ним </a:t>
            </a:r>
            <a:r>
              <a:rPr lang="ru-RU" sz="2400" b="1">
                <a:solidFill>
                  <a:schemeClr val="tx2"/>
                </a:solidFill>
              </a:rPr>
              <a:t>запрестольный крест и запрестольный образ Матери Божией</a:t>
            </a:r>
            <a:r>
              <a:rPr lang="ru-RU" sz="2400">
                <a:solidFill>
                  <a:schemeClr val="tx2"/>
                </a:solidFill>
              </a:rPr>
              <a:t>.</a:t>
            </a:r>
            <a:endParaRPr lang="ru-RU" sz="2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28125" t="20508" r="33789" b="23828"/>
          <a:stretch>
            <a:fillRect/>
          </a:stretch>
        </p:blipFill>
        <p:spPr bwMode="auto">
          <a:xfrm>
            <a:off x="0" y="2214563"/>
            <a:ext cx="46434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29188" y="3929063"/>
            <a:ext cx="39290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Место за престолом у самой восточной стены алтаря называется </a:t>
            </a:r>
            <a:r>
              <a:rPr lang="ru-RU" sz="2400" b="1">
                <a:solidFill>
                  <a:schemeClr val="tx2"/>
                </a:solidFill>
              </a:rPr>
              <a:t>горним</a:t>
            </a:r>
            <a:r>
              <a:rPr lang="ru-RU" sz="2400">
                <a:solidFill>
                  <a:schemeClr val="tx2"/>
                </a:solidFill>
              </a:rPr>
              <a:t> (высоким) </a:t>
            </a:r>
            <a:r>
              <a:rPr lang="ru-RU" sz="2400" b="1">
                <a:solidFill>
                  <a:schemeClr val="tx2"/>
                </a:solidFill>
              </a:rPr>
              <a:t>местом</a:t>
            </a:r>
            <a:endParaRPr lang="ru-RU" sz="2400">
              <a:solidFill>
                <a:schemeClr val="tx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 l="27539" t="20508" r="33183" b="22852"/>
          <a:stretch>
            <a:fillRect/>
          </a:stretch>
        </p:blipFill>
        <p:spPr bwMode="auto">
          <a:xfrm>
            <a:off x="0" y="1785938"/>
            <a:ext cx="50006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313" y="214313"/>
            <a:ext cx="6215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ИКОНОСТАС</a:t>
            </a:r>
          </a:p>
        </p:txBody>
      </p:sp>
      <p:pic>
        <p:nvPicPr>
          <p:cNvPr id="14342" name="Picture 2" descr="Схема расположения рядов икон в иконостас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1071563"/>
            <a:ext cx="67151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gorod-zagorsk.ru/pic/mess250pic1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141413"/>
            <a:ext cx="6715125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Картинка 8 из 3898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9378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Картинка 13 из 3893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255713"/>
            <a:ext cx="6786563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571500" y="6143625"/>
            <a:ext cx="814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Новый иконостас в ските  на ВАЛААМЕ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313" y="214313"/>
            <a:ext cx="6215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ИКОНОСТАС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29438" y="1857375"/>
            <a:ext cx="22145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эта часть храма знаменует также область земного бытия, мир людей, но уже оправданный освященный, обоженный</a:t>
            </a:r>
          </a:p>
        </p:txBody>
      </p:sp>
      <p:pic>
        <p:nvPicPr>
          <p:cNvPr id="16390" name="Picture 2" descr="http://azbyka.ru/shemy/ustrojstvo_pravoslavnogo_hrama_iznutri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143000"/>
            <a:ext cx="3786187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Картинка 6 из 1028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43000"/>
            <a:ext cx="69294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12"/>
          <p:cNvSpPr txBox="1">
            <a:spLocks noChangeArrowheads="1"/>
          </p:cNvSpPr>
          <p:nvPr/>
        </p:nvSpPr>
        <p:spPr bwMode="auto">
          <a:xfrm>
            <a:off x="0" y="428625"/>
            <a:ext cx="8858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СРЕДНЯЯ    ЧАСТЬ     ХРАМА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5214938" y="1785938"/>
            <a:ext cx="37147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В средней части храма вместе с другими иконами считается обязательным иметь образ Голгофы - большой деревянный Крест с образом распятого Спасителя, часто сделанный в натуральную величину- в рост человека.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0" y="428625"/>
            <a:ext cx="8858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СРЕДНЯЯ    ЧАСТЬ     ХРАМА</a:t>
            </a:r>
          </a:p>
        </p:txBody>
      </p:sp>
      <p:pic>
        <p:nvPicPr>
          <p:cNvPr id="17415" name="Picture 9" descr="Православный кре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339850"/>
            <a:ext cx="3857625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http://all-pages.com/img/repphotos2/repphoto_10530_96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217613"/>
            <a:ext cx="414337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Картинка 4 из 105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450975"/>
            <a:ext cx="35083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4429125" y="2428875"/>
            <a:ext cx="4214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В центре средней части храма должен постоянно стоять аналой (или налой) с иконой святого или праздника, празднуемого в данный день.</a:t>
            </a:r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0" y="428625"/>
            <a:ext cx="8858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СРЕДНЯЯ    ЧАСТЬ     ХРАМА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572125" y="1428750"/>
            <a:ext cx="335756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В средней части храма, обычно у северной стены, ставится стол с кануном (каноном) — четырехугольной мраморной или металлической доской со множеством ячеек для свечей и небольшим Распятием.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0" y="428625"/>
            <a:ext cx="8858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СРЕДНЯЯ    ЧАСТЬ     ХРАМА</a:t>
            </a:r>
          </a:p>
        </p:txBody>
      </p:sp>
      <p:pic>
        <p:nvPicPr>
          <p:cNvPr id="19463" name="Picture 3" descr="http://www.funeralportal.ru/upload/iblock/bb2/xuvv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571625"/>
            <a:ext cx="54292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57313" y="214313"/>
            <a:ext cx="6215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 ХРАМА</a:t>
            </a:r>
          </a:p>
        </p:txBody>
      </p:sp>
      <p:pic>
        <p:nvPicPr>
          <p:cNvPr id="20486" name="Picture 2" descr="http://azbyka.ru/shemy/ustrojstvo_pravoslavnogo_hrama_iznutri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143000"/>
            <a:ext cx="3786187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12"/>
          <p:cNvSpPr txBox="1">
            <a:spLocks noChangeArrowheads="1"/>
          </p:cNvSpPr>
          <p:nvPr/>
        </p:nvSpPr>
        <p:spPr bwMode="auto">
          <a:xfrm>
            <a:off x="4572000" y="1214438"/>
            <a:ext cx="4143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Притвор – это преддверие к храму.</a:t>
            </a:r>
          </a:p>
          <a:p>
            <a:pPr algn="ctr"/>
            <a:endParaRPr lang="ru-RU" sz="2400">
              <a:solidFill>
                <a:schemeClr val="tx2"/>
              </a:solidFill>
            </a:endParaRPr>
          </a:p>
          <a:p>
            <a:pPr algn="ctr"/>
            <a:r>
              <a:rPr lang="ru-RU" sz="2400">
                <a:solidFill>
                  <a:schemeClr val="tx2"/>
                </a:solidFill>
              </a:rPr>
              <a:t> Символическое значение притвора – место соприкосновения божественного с землёй. </a:t>
            </a:r>
          </a:p>
          <a:p>
            <a:pPr algn="ctr"/>
            <a:endParaRPr lang="ru-RU" sz="2400">
              <a:solidFill>
                <a:schemeClr val="tx2"/>
              </a:solidFill>
            </a:endParaRPr>
          </a:p>
          <a:p>
            <a:pPr algn="ctr"/>
            <a:r>
              <a:rPr lang="ru-RU" sz="2400">
                <a:solidFill>
                  <a:schemeClr val="tx2"/>
                </a:solidFill>
              </a:rPr>
              <a:t>Это мир людей. </a:t>
            </a:r>
          </a:p>
          <a:p>
            <a:pPr algn="ctr"/>
            <a:endParaRPr lang="ru-RU" sz="2400">
              <a:solidFill>
                <a:schemeClr val="tx2"/>
              </a:solidFill>
            </a:endParaRPr>
          </a:p>
          <a:p>
            <a:pPr algn="ctr"/>
            <a:r>
              <a:rPr lang="ru-RU" sz="2400">
                <a:solidFill>
                  <a:schemeClr val="tx2"/>
                </a:solidFill>
              </a:rPr>
              <a:t>В первые века христианства в притворе стояли кающиеся и оглашенные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0508" r="25000" b="54102"/>
          <a:stretch>
            <a:fillRect/>
          </a:stretch>
        </p:blipFill>
        <p:spPr bwMode="auto">
          <a:xfrm>
            <a:off x="0" y="0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3" y="1785938"/>
            <a:ext cx="8572500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spc="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algn="ctr">
              <a:defRPr/>
            </a:pPr>
            <a:endParaRPr lang="ru-RU" sz="2400" b="1" i="1" spc="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spc="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spc="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i="1" spc="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solidFill>
                  <a:schemeClr val="tx2"/>
                </a:solidFill>
              </a:rPr>
              <a:t>стройство  храма.</a:t>
            </a:r>
          </a:p>
          <a:p>
            <a:pPr>
              <a:defRPr/>
            </a:pPr>
            <a:r>
              <a:rPr lang="ru-RU" sz="2400" dirty="0">
                <a:solidFill>
                  <a:schemeClr val="tx2"/>
                </a:solidFill>
              </a:rPr>
              <a:t>    2.   В алтаре.</a:t>
            </a:r>
          </a:p>
          <a:p>
            <a:pPr>
              <a:defRPr/>
            </a:pPr>
            <a:r>
              <a:rPr lang="ru-RU" sz="2400" dirty="0">
                <a:solidFill>
                  <a:schemeClr val="tx2"/>
                </a:solidFill>
              </a:rPr>
              <a:t>    3.   Средняя    часть     храма.</a:t>
            </a:r>
          </a:p>
          <a:p>
            <a:pPr>
              <a:defRPr/>
            </a:pPr>
            <a:r>
              <a:rPr lang="ru-RU" sz="2400" dirty="0">
                <a:solidFill>
                  <a:schemeClr val="tx2"/>
                </a:solidFill>
              </a:rPr>
              <a:t>    4.   Притвор. </a:t>
            </a:r>
          </a:p>
          <a:p>
            <a:pPr>
              <a:defRPr/>
            </a:pPr>
            <a:r>
              <a:rPr lang="ru-RU" sz="2400" dirty="0">
                <a:solidFill>
                  <a:schemeClr val="tx2"/>
                </a:solidFill>
              </a:rPr>
              <a:t>    5.  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Источники.</a:t>
            </a:r>
          </a:p>
          <a:p>
            <a:pPr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2400" b="1" i="1" spc="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i="1" spc="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spc="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0" y="214313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ИСТОЧНИКИ: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Фотоальбом священника Константина Пархоменко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http://azbyka.ru/parkhomenko/foto/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2. «Азбука православия»  познавательный видеофильм .Студия Анастасии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Дадыко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«Интересное кино»</a:t>
            </a:r>
          </a:p>
          <a:p>
            <a:pPr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 startAt="3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АРХИТЕКТУРА ХРАМА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hlinkClick r:id="rId3"/>
              </a:rPr>
              <a:t>http://www.golddomes.ru/cerkov/cerkov1.shtml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AutoNum type="arabicPeriod" startAt="3"/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 startAt="3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Александр Петров. Устройство православного храма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http://ourways.ru/article/article-24.html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 startAt="3"/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 startAt="3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 l="27885" t="21484" r="29208" b="24171"/>
          <a:stretch>
            <a:fillRect/>
          </a:stretch>
        </p:blipFill>
        <p:spPr bwMode="auto">
          <a:xfrm>
            <a:off x="0" y="1643063"/>
            <a:ext cx="65801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/>
          <a:srcRect t="20508" r="25000" b="54102"/>
          <a:stretch>
            <a:fillRect/>
          </a:stretch>
        </p:blipFill>
        <p:spPr bwMode="auto">
          <a:xfrm>
            <a:off x="0" y="0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86563" y="2071688"/>
            <a:ext cx="2143125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Все строения в мире возводятся  для людей, и только одно строение созидается в честь и славу Бога – это </a:t>
            </a:r>
            <a:r>
              <a:rPr lang="ru-RU" sz="2400" b="1" i="1" spc="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7313" y="214313"/>
            <a:ext cx="6215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 ХРАМА</a:t>
            </a:r>
          </a:p>
        </p:txBody>
      </p:sp>
      <p:pic>
        <p:nvPicPr>
          <p:cNvPr id="5126" name="Picture 2" descr="http://azbyka.ru/shemy/ustrojstvo_pravoslavnogo_hrama_iznutri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143000"/>
            <a:ext cx="3786187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43375" y="1214438"/>
            <a:ext cx="5000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Самая главная часть храма  </a:t>
            </a:r>
            <a:r>
              <a:rPr lang="ru-RU" sz="2400" b="1">
                <a:solidFill>
                  <a:schemeClr val="tx2"/>
                </a:solidFill>
              </a:rPr>
              <a:t>алтарь</a:t>
            </a:r>
            <a:r>
              <a:rPr lang="ru-RU" sz="240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4813" y="2428875"/>
            <a:ext cx="47148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</a:rPr>
              <a:t>Слово "</a:t>
            </a:r>
            <a:r>
              <a:rPr lang="ru-RU" sz="2800" b="1" spc="600" dirty="0">
                <a:solidFill>
                  <a:schemeClr val="tx2"/>
                </a:solidFill>
                <a:latin typeface="Arial" pitchFamily="34" charset="0"/>
              </a:rPr>
              <a:t>алтарь</a:t>
            </a:r>
            <a:r>
              <a:rPr lang="ru-RU" sz="2800" dirty="0">
                <a:solidFill>
                  <a:schemeClr val="tx2"/>
                </a:solidFill>
                <a:latin typeface="Arial" pitchFamily="34" charset="0"/>
              </a:rPr>
              <a:t>" значит </a:t>
            </a:r>
            <a:r>
              <a:rPr lang="ru-RU" sz="2800" spc="300" dirty="0">
                <a:solidFill>
                  <a:srgbClr val="C00000"/>
                </a:solidFill>
                <a:latin typeface="Arial" pitchFamily="34" charset="0"/>
              </a:rPr>
              <a:t>возвышенный жертвенник.</a:t>
            </a:r>
            <a:endParaRPr lang="ru-RU" sz="2800" dirty="0">
              <a:latin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4813" y="4357688"/>
            <a:ext cx="4929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Алтарь </a:t>
            </a:r>
            <a:r>
              <a:rPr lang="ru-RU" sz="3200">
                <a:solidFill>
                  <a:schemeClr val="tx2"/>
                </a:solidFill>
              </a:rPr>
              <a:t>  - </a:t>
            </a:r>
            <a:r>
              <a:rPr lang="ru-RU" sz="3200">
                <a:solidFill>
                  <a:srgbClr val="C00000"/>
                </a:solidFill>
              </a:rPr>
              <a:t>место сугубого пребывания господа Иисуса Христа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7313" y="214313"/>
            <a:ext cx="6215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 ХРАМА</a:t>
            </a:r>
          </a:p>
        </p:txBody>
      </p:sp>
      <p:pic>
        <p:nvPicPr>
          <p:cNvPr id="615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27638" t="20508" r="27930" b="22852"/>
          <a:stretch>
            <a:fillRect/>
          </a:stretch>
        </p:blipFill>
        <p:spPr>
          <a:xfrm>
            <a:off x="0" y="1214438"/>
            <a:ext cx="6850063" cy="5238750"/>
          </a:xfrm>
          <a:noFill/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29438" y="1571625"/>
            <a:ext cx="22145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Алтарь возвышается над средней частью и отделяется от храма иконостасом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7313" y="214313"/>
            <a:ext cx="6215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 ХРАМА</a:t>
            </a:r>
          </a:p>
        </p:txBody>
      </p:sp>
      <p:pic>
        <p:nvPicPr>
          <p:cNvPr id="7174" name="Picture 2" descr="Картинка 7 из 91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1071563"/>
            <a:ext cx="407193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4929188" y="2071688"/>
            <a:ext cx="4000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АЛТАРЬ В ХРАМЕ ХРИСТА СПАСИТЕЛЯ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7313" y="214313"/>
            <a:ext cx="6215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АЛТАРЕ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6286500" y="1785938"/>
            <a:ext cx="2857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>
                <a:solidFill>
                  <a:schemeClr val="tx2"/>
                </a:solidFill>
              </a:rPr>
              <a:t>Главная святыня храма - </a:t>
            </a:r>
            <a:r>
              <a:rPr lang="ru-RU" sz="2400" b="1">
                <a:solidFill>
                  <a:srgbClr val="C00000"/>
                </a:solidFill>
              </a:rPr>
              <a:t>ПРЕСТОЛ</a:t>
            </a:r>
            <a:r>
              <a:rPr lang="ru-RU" sz="2400">
                <a:solidFill>
                  <a:schemeClr val="tx2"/>
                </a:solidFill>
              </a:rPr>
              <a:t> особо освященный четырехугольный стол</a:t>
            </a:r>
          </a:p>
        </p:txBody>
      </p:sp>
      <p:pic>
        <p:nvPicPr>
          <p:cNvPr id="8199" name="Picture 4" descr="http://www.golddomes.ru/cerkov/alta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285875"/>
            <a:ext cx="4786312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5"/>
          <a:srcRect l="27539" t="20508" r="27983" b="22852"/>
          <a:stretch>
            <a:fillRect/>
          </a:stretch>
        </p:blipFill>
        <p:spPr bwMode="auto">
          <a:xfrm>
            <a:off x="0" y="1214438"/>
            <a:ext cx="617061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21362" t="29358" r="34622" b="21516"/>
          <a:stretch>
            <a:fillRect/>
          </a:stretch>
        </p:blipFill>
        <p:spPr>
          <a:xfrm>
            <a:off x="142875" y="1357313"/>
            <a:ext cx="8715375" cy="5072062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1357313" y="214313"/>
            <a:ext cx="6215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АЛТАРЕ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75" y="0"/>
            <a:ext cx="7858125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 t="20508" r="81418" b="54102"/>
          <a:stretch>
            <a:fillRect/>
          </a:stretch>
        </p:blipFill>
        <p:spPr bwMode="auto">
          <a:xfrm>
            <a:off x="0" y="0"/>
            <a:ext cx="12858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/>
          <a:srcRect l="27885" t="21484" r="29208" b="24171"/>
          <a:stretch>
            <a:fillRect/>
          </a:stretch>
        </p:blipFill>
        <p:spPr bwMode="auto">
          <a:xfrm>
            <a:off x="7758113" y="0"/>
            <a:ext cx="1385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313" y="214313"/>
            <a:ext cx="6215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АЛТАРЕ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/>
          <a:srcRect l="31055" t="24414" r="30859" b="24805"/>
          <a:stretch>
            <a:fillRect/>
          </a:stretch>
        </p:blipFill>
        <p:spPr bwMode="auto">
          <a:xfrm>
            <a:off x="500063" y="2800350"/>
            <a:ext cx="5072062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1285875"/>
            <a:ext cx="8786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Антиминсом</a:t>
            </a:r>
            <a:r>
              <a:rPr lang="ru-RU" sz="2400">
                <a:solidFill>
                  <a:schemeClr val="tx2"/>
                </a:solidFill>
              </a:rPr>
              <a:t> называется освященный архиереем шелковый плат, с изображением на нем положения Иисуса Христа во гроб и обязательно с зашитой на другой его стороне частицей мощей какого-либо святого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29313" y="2928938"/>
            <a:ext cx="32146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Без антиминса нельзя совершать Божественной литургии (слово "антиминс" греческое, значит "вместопрестолие").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 l="27539" t="20508" r="27344" b="22852"/>
          <a:stretch>
            <a:fillRect/>
          </a:stretch>
        </p:blipFill>
        <p:spPr bwMode="auto">
          <a:xfrm>
            <a:off x="309563" y="2786063"/>
            <a:ext cx="54054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470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Arial Black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атто</cp:lastModifiedBy>
  <cp:revision>59</cp:revision>
  <dcterms:created xsi:type="dcterms:W3CDTF">2010-12-23T16:30:36Z</dcterms:created>
  <dcterms:modified xsi:type="dcterms:W3CDTF">2013-10-11T19:00:00Z</dcterms:modified>
</cp:coreProperties>
</file>