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4" r:id="rId6"/>
    <p:sldId id="263" r:id="rId7"/>
    <p:sldId id="265" r:id="rId8"/>
    <p:sldId id="266" r:id="rId9"/>
    <p:sldId id="267" r:id="rId10"/>
    <p:sldId id="26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66" y="-3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70601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179849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59205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08525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1667639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251442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263693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198767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38895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260382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239512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150025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367786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137037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361080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406948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05.06.2024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20313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E3EA374-A24F-4527-8095-6AF760CD87D9}" type="datetimeFigureOut">
              <a:rPr lang="ru-RU" smtClean="0"/>
              <a:pPr/>
              <a:t>05.06.2024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A8030E-454D-478E-9C71-E3BA36FC85F5}" type="slidenum">
              <a:rPr lang="ru-RU" smtClean="0"/>
              <a:pPr/>
              <a:t>‹#›</a:t>
            </a:fld>
            <a:endParaRPr lang="ru-RU"/>
          </a:p>
        </p:txBody>
      </p:sp>
    </p:spTree>
    <p:extLst>
      <p:ext uri="{BB962C8B-B14F-4D97-AF65-F5344CB8AC3E}">
        <p14:creationId xmlns="" xmlns:p14="http://schemas.microsoft.com/office/powerpoint/2010/main" val="27283417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anislav-zhul@mail.ru"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77006"/>
            <a:ext cx="11430000" cy="2496377"/>
          </a:xfrm>
          <a:prstGeom prst="rect">
            <a:avLst/>
          </a:prstGeom>
          <a:effectLst>
            <a:softEdge rad="635000"/>
          </a:effectLst>
        </p:spPr>
      </p:pic>
      <p:sp>
        <p:nvSpPr>
          <p:cNvPr id="2" name="Заголовок 1"/>
          <p:cNvSpPr>
            <a:spLocks noGrp="1"/>
          </p:cNvSpPr>
          <p:nvPr>
            <p:ph type="ctrTitle"/>
          </p:nvPr>
        </p:nvSpPr>
        <p:spPr>
          <a:xfrm>
            <a:off x="1432560" y="1802550"/>
            <a:ext cx="9144000" cy="2387600"/>
          </a:xfrm>
        </p:spPr>
        <p:txBody>
          <a:bodyPr>
            <a:normAutofit fontScale="90000"/>
          </a:bodyPr>
          <a:lstStyle/>
          <a:p>
            <a:r>
              <a:rPr lang="ru-RU" sz="4900" dirty="0" smtClean="0"/>
              <a:t/>
            </a:r>
            <a:br>
              <a:rPr lang="ru-RU" sz="4900" dirty="0" smtClean="0"/>
            </a:br>
            <a:r>
              <a:rPr lang="ru-RU" sz="4900" dirty="0"/>
              <a:t/>
            </a:r>
            <a:br>
              <a:rPr lang="ru-RU" sz="4900" dirty="0"/>
            </a:br>
            <a:r>
              <a:rPr lang="ru-RU" sz="4900" dirty="0" smtClean="0"/>
              <a:t/>
            </a:r>
            <a:br>
              <a:rPr lang="ru-RU" sz="4900" dirty="0" smtClean="0"/>
            </a:br>
            <a:r>
              <a:rPr lang="ru-RU" sz="4900" dirty="0"/>
              <a:t/>
            </a:r>
            <a:br>
              <a:rPr lang="ru-RU" sz="4900" dirty="0"/>
            </a:br>
            <a:r>
              <a:rPr lang="ru-RU" sz="4900" dirty="0" smtClean="0"/>
              <a:t/>
            </a:r>
            <a:br>
              <a:rPr lang="ru-RU" sz="4900" dirty="0" smtClean="0"/>
            </a:br>
            <a:r>
              <a:rPr lang="ru-RU" sz="4900" dirty="0" smtClean="0"/>
              <a:t/>
            </a:r>
            <a:br>
              <a:rPr lang="ru-RU" sz="4900" dirty="0" smtClean="0"/>
            </a:br>
            <a:r>
              <a:rPr lang="ru-RU" sz="4900" dirty="0"/>
              <a:t/>
            </a:r>
            <a:br>
              <a:rPr lang="ru-RU" sz="4900" dirty="0"/>
            </a:br>
            <a:r>
              <a:rPr lang="ru-RU" sz="5300" b="1" i="1" dirty="0" smtClean="0">
                <a:solidFill>
                  <a:schemeClr val="bg1"/>
                </a:solidFill>
                <a:effectLst/>
                <a:latin typeface="Book Antiqua" panose="02040602050305030304" pitchFamily="18" charset="0"/>
              </a:rPr>
              <a:t>Воскресная школа </a:t>
            </a:r>
            <a:br>
              <a:rPr lang="ru-RU" sz="5300" b="1" i="1" dirty="0" smtClean="0">
                <a:solidFill>
                  <a:schemeClr val="bg1"/>
                </a:solidFill>
                <a:effectLst/>
                <a:latin typeface="Book Antiqua" panose="02040602050305030304" pitchFamily="18" charset="0"/>
              </a:rPr>
            </a:br>
            <a:r>
              <a:rPr lang="ru-RU" sz="5300" b="1" i="1" dirty="0" smtClean="0">
                <a:solidFill>
                  <a:schemeClr val="bg1"/>
                </a:solidFill>
                <a:effectLst/>
                <a:latin typeface="Book Antiqua" panose="02040602050305030304" pitchFamily="18" charset="0"/>
              </a:rPr>
              <a:t>«Лоза»</a:t>
            </a:r>
            <a:br>
              <a:rPr lang="ru-RU" sz="5300" b="1" i="1" dirty="0" smtClean="0">
                <a:solidFill>
                  <a:schemeClr val="bg1"/>
                </a:solidFill>
                <a:effectLst/>
                <a:latin typeface="Book Antiqua" panose="02040602050305030304" pitchFamily="18" charset="0"/>
              </a:rPr>
            </a:br>
            <a:r>
              <a:rPr lang="ru-RU" sz="1800" b="1" u="sng" cap="none" dirty="0" smtClean="0">
                <a:solidFill>
                  <a:schemeClr val="bg1"/>
                </a:solidFill>
                <a:effectLst/>
                <a:latin typeface="Book Antiqua" panose="02040602050305030304" pitchFamily="18" charset="0"/>
              </a:rPr>
              <a:t>Местная религиозная организация православный </a:t>
            </a:r>
            <a:br>
              <a:rPr lang="ru-RU" sz="1800" b="1" u="sng" cap="none" dirty="0" smtClean="0">
                <a:solidFill>
                  <a:schemeClr val="bg1"/>
                </a:solidFill>
                <a:effectLst/>
                <a:latin typeface="Book Antiqua" panose="02040602050305030304" pitchFamily="18" charset="0"/>
              </a:rPr>
            </a:br>
            <a:r>
              <a:rPr lang="ru-RU" sz="1800" b="1" u="sng" cap="none" dirty="0" smtClean="0">
                <a:solidFill>
                  <a:schemeClr val="bg1"/>
                </a:solidFill>
                <a:effectLst/>
                <a:latin typeface="Book Antiqua" panose="02040602050305030304" pitchFamily="18" charset="0"/>
              </a:rPr>
              <a:t>Приход храма </a:t>
            </a:r>
            <a:r>
              <a:rPr lang="ru-RU" sz="1800" u="sng" cap="none" dirty="0">
                <a:solidFill>
                  <a:schemeClr val="bg1"/>
                </a:solidFill>
                <a:effectLst/>
                <a:latin typeface="Book Antiqua" panose="02040602050305030304" pitchFamily="18" charset="0"/>
              </a:rPr>
              <a:t>Ф</a:t>
            </a:r>
            <a:r>
              <a:rPr lang="ru-RU" sz="1800" b="1" u="sng" cap="none" dirty="0" smtClean="0">
                <a:solidFill>
                  <a:schemeClr val="bg1"/>
                </a:solidFill>
                <a:effectLst/>
                <a:latin typeface="Book Antiqua" panose="02040602050305030304" pitchFamily="18" charset="0"/>
              </a:rPr>
              <a:t>еодоровской иконы Божией </a:t>
            </a:r>
            <a:r>
              <a:rPr lang="ru-RU" sz="1800" u="sng" cap="none" dirty="0">
                <a:solidFill>
                  <a:schemeClr val="bg1"/>
                </a:solidFill>
                <a:effectLst/>
                <a:latin typeface="Book Antiqua" panose="02040602050305030304" pitchFamily="18" charset="0"/>
              </a:rPr>
              <a:t>М</a:t>
            </a:r>
            <a:r>
              <a:rPr lang="ru-RU" sz="1800" b="1" u="sng" cap="none" dirty="0" smtClean="0">
                <a:solidFill>
                  <a:schemeClr val="bg1"/>
                </a:solidFill>
                <a:effectLst/>
                <a:latin typeface="Book Antiqua" panose="02040602050305030304" pitchFamily="18" charset="0"/>
              </a:rPr>
              <a:t>атери </a:t>
            </a:r>
            <a:br>
              <a:rPr lang="ru-RU" sz="1800" b="1" u="sng" cap="none" dirty="0" smtClean="0">
                <a:solidFill>
                  <a:schemeClr val="bg1"/>
                </a:solidFill>
                <a:effectLst/>
                <a:latin typeface="Book Antiqua" panose="02040602050305030304" pitchFamily="18" charset="0"/>
              </a:rPr>
            </a:br>
            <a:r>
              <a:rPr lang="ru-RU" sz="1800" b="1" u="sng" cap="none" dirty="0" smtClean="0">
                <a:solidFill>
                  <a:schemeClr val="bg1"/>
                </a:solidFill>
                <a:effectLst/>
                <a:latin typeface="Book Antiqua" panose="02040602050305030304" pitchFamily="18" charset="0"/>
              </a:rPr>
              <a:t>р.п. Озинки Саратовской области Покровской </a:t>
            </a:r>
            <a:r>
              <a:rPr lang="ru-RU" sz="1800" u="sng" cap="none" dirty="0" smtClean="0">
                <a:solidFill>
                  <a:schemeClr val="bg1"/>
                </a:solidFill>
                <a:effectLst/>
                <a:latin typeface="Book Antiqua" panose="02040602050305030304" pitchFamily="18" charset="0"/>
              </a:rPr>
              <a:t>Еп</a:t>
            </a:r>
            <a:r>
              <a:rPr lang="ru-RU" sz="1800" b="1" u="sng" cap="none" dirty="0" smtClean="0">
                <a:solidFill>
                  <a:schemeClr val="bg1"/>
                </a:solidFill>
                <a:effectLst/>
                <a:latin typeface="Book Antiqua" panose="02040602050305030304" pitchFamily="18" charset="0"/>
              </a:rPr>
              <a:t>архии </a:t>
            </a:r>
            <a:br>
              <a:rPr lang="ru-RU" sz="1800" b="1" u="sng" cap="none" dirty="0" smtClean="0">
                <a:solidFill>
                  <a:schemeClr val="bg1"/>
                </a:solidFill>
                <a:effectLst/>
                <a:latin typeface="Book Antiqua" panose="02040602050305030304" pitchFamily="18" charset="0"/>
              </a:rPr>
            </a:br>
            <a:r>
              <a:rPr lang="ru-RU" sz="1800" b="1" u="sng" cap="none" dirty="0" smtClean="0">
                <a:solidFill>
                  <a:schemeClr val="bg1"/>
                </a:solidFill>
                <a:effectLst/>
                <a:latin typeface="Book Antiqua" panose="02040602050305030304" pitchFamily="18" charset="0"/>
              </a:rPr>
              <a:t>Русской </a:t>
            </a:r>
            <a:r>
              <a:rPr lang="ru-RU" sz="1800" u="sng" cap="none" dirty="0">
                <a:solidFill>
                  <a:schemeClr val="bg1"/>
                </a:solidFill>
                <a:effectLst/>
                <a:latin typeface="Book Antiqua" panose="02040602050305030304" pitchFamily="18" charset="0"/>
              </a:rPr>
              <a:t>П</a:t>
            </a:r>
            <a:r>
              <a:rPr lang="ru-RU" sz="1800" b="1" u="sng" cap="none" dirty="0" smtClean="0">
                <a:solidFill>
                  <a:schemeClr val="bg1"/>
                </a:solidFill>
                <a:effectLst/>
                <a:latin typeface="Book Antiqua" panose="02040602050305030304" pitchFamily="18" charset="0"/>
              </a:rPr>
              <a:t>равославной </a:t>
            </a:r>
            <a:r>
              <a:rPr lang="ru-RU" sz="1800" u="sng" cap="none" dirty="0">
                <a:solidFill>
                  <a:schemeClr val="bg1"/>
                </a:solidFill>
                <a:effectLst/>
                <a:latin typeface="Book Antiqua" panose="02040602050305030304" pitchFamily="18" charset="0"/>
              </a:rPr>
              <a:t>Ц</a:t>
            </a:r>
            <a:r>
              <a:rPr lang="ru-RU" sz="1800" b="1" u="sng" cap="none" dirty="0" smtClean="0">
                <a:solidFill>
                  <a:schemeClr val="bg1"/>
                </a:solidFill>
                <a:effectLst/>
                <a:latin typeface="Book Antiqua" panose="02040602050305030304" pitchFamily="18" charset="0"/>
              </a:rPr>
              <a:t>еркви (Московский </a:t>
            </a:r>
            <a:r>
              <a:rPr lang="ru-RU" sz="1800" u="sng" cap="none" dirty="0">
                <a:solidFill>
                  <a:schemeClr val="bg1"/>
                </a:solidFill>
                <a:effectLst/>
                <a:latin typeface="Book Antiqua" panose="02040602050305030304" pitchFamily="18" charset="0"/>
              </a:rPr>
              <a:t>П</a:t>
            </a:r>
            <a:r>
              <a:rPr lang="ru-RU" sz="1800" b="1" u="sng" cap="none" dirty="0" smtClean="0">
                <a:solidFill>
                  <a:schemeClr val="bg1"/>
                </a:solidFill>
                <a:effectLst/>
                <a:latin typeface="Book Antiqua" panose="02040602050305030304" pitchFamily="18" charset="0"/>
              </a:rPr>
              <a:t>атриархат)</a:t>
            </a:r>
            <a:br>
              <a:rPr lang="ru-RU" sz="1800" b="1" u="sng" cap="none" dirty="0" smtClean="0">
                <a:solidFill>
                  <a:schemeClr val="bg1"/>
                </a:solidFill>
                <a:effectLst/>
                <a:latin typeface="Book Antiqua" panose="02040602050305030304" pitchFamily="18" charset="0"/>
              </a:rPr>
            </a:br>
            <a:r>
              <a:rPr lang="ru-RU" sz="1800" b="1" u="sng" cap="none" dirty="0" smtClean="0">
                <a:solidFill>
                  <a:schemeClr val="bg1"/>
                </a:solidFill>
                <a:effectLst/>
                <a:latin typeface="Book Antiqua" panose="02040602050305030304" pitchFamily="18" charset="0"/>
              </a:rPr>
              <a:t>413620 Саратовская область, р.п. Озинки, ул. Большевистская 23.</a:t>
            </a:r>
            <a:br>
              <a:rPr lang="ru-RU" sz="1800" b="1" u="sng" cap="none" dirty="0" smtClean="0">
                <a:solidFill>
                  <a:schemeClr val="bg1"/>
                </a:solidFill>
                <a:effectLst/>
                <a:latin typeface="Book Antiqua" panose="02040602050305030304" pitchFamily="18" charset="0"/>
              </a:rPr>
            </a:br>
            <a:r>
              <a:rPr lang="ru-RU" sz="1800" b="1" u="sng" cap="none" dirty="0" smtClean="0">
                <a:solidFill>
                  <a:schemeClr val="bg1"/>
                </a:solidFill>
                <a:effectLst/>
                <a:latin typeface="Book Antiqua" panose="02040602050305030304" pitchFamily="18" charset="0"/>
              </a:rPr>
              <a:t>Тел. 88457641199, эл. Почта: </a:t>
            </a:r>
            <a:r>
              <a:rPr lang="en-US" sz="1800" b="1" u="sng" cap="none" dirty="0" smtClean="0">
                <a:solidFill>
                  <a:schemeClr val="bg1"/>
                </a:solidFill>
                <a:effectLst/>
                <a:latin typeface="Book Antiqua" panose="02040602050305030304" pitchFamily="18" charset="0"/>
                <a:hlinkClick r:id="rId3"/>
              </a:rPr>
              <a:t>stanislav-zhul@mail.Ru</a:t>
            </a:r>
            <a:r>
              <a:rPr lang="ru-RU" sz="1800" b="1" u="sng" cap="none" dirty="0" smtClean="0">
                <a:solidFill>
                  <a:schemeClr val="bg1"/>
                </a:solidFill>
                <a:effectLst/>
                <a:latin typeface="Book Antiqua" panose="02040602050305030304" pitchFamily="18" charset="0"/>
              </a:rPr>
              <a:t> </a:t>
            </a:r>
            <a:r>
              <a:rPr lang="ru-RU" sz="1800" b="1" u="sng" cap="none" dirty="0" smtClean="0">
                <a:effectLst/>
                <a:latin typeface="Book Antiqua" panose="02040602050305030304" pitchFamily="18" charset="0"/>
              </a:rPr>
              <a:t/>
            </a:r>
            <a:br>
              <a:rPr lang="ru-RU" sz="1800" b="1" u="sng" cap="none" dirty="0" smtClean="0">
                <a:effectLst/>
                <a:latin typeface="Book Antiqua" panose="02040602050305030304" pitchFamily="18" charset="0"/>
              </a:rPr>
            </a:br>
            <a:r>
              <a:rPr lang="ru-RU" sz="1800" b="1" u="sng" cap="none" dirty="0" smtClean="0">
                <a:effectLst/>
                <a:latin typeface="Book Antiqua" panose="02040602050305030304" pitchFamily="18" charset="0"/>
              </a:rPr>
              <a:t/>
            </a:r>
            <a:br>
              <a:rPr lang="ru-RU" sz="1800" b="1" u="sng" cap="none" dirty="0" smtClean="0">
                <a:effectLst/>
                <a:latin typeface="Book Antiqua" panose="02040602050305030304" pitchFamily="18" charset="0"/>
              </a:rPr>
            </a:br>
            <a:endParaRPr lang="ru-RU" sz="1800" b="1" u="sng" dirty="0">
              <a:effectLst/>
              <a:latin typeface="Book Antiqua" panose="02040602050305030304" pitchFamily="18" charset="0"/>
            </a:endParaRPr>
          </a:p>
        </p:txBody>
      </p:sp>
      <p:sp>
        <p:nvSpPr>
          <p:cNvPr id="3" name="Подзаголовок 2"/>
          <p:cNvSpPr>
            <a:spLocks noGrp="1"/>
          </p:cNvSpPr>
          <p:nvPr>
            <p:ph type="subTitle" idx="1"/>
          </p:nvPr>
        </p:nvSpPr>
        <p:spPr>
          <a:xfrm>
            <a:off x="1432560" y="3967957"/>
            <a:ext cx="9144000" cy="2171586"/>
          </a:xfrm>
        </p:spPr>
        <p:txBody>
          <a:bodyPr>
            <a:normAutofit fontScale="32500" lnSpcReduction="20000"/>
          </a:bodyPr>
          <a:lstStyle/>
          <a:p>
            <a:endParaRPr lang="ru-RU" dirty="0" smtClean="0">
              <a:latin typeface="Book Antiqua" panose="02040602050305030304" pitchFamily="18" charset="0"/>
            </a:endParaRPr>
          </a:p>
          <a:p>
            <a:endParaRPr lang="ru-RU" b="1" i="1" dirty="0" smtClean="0">
              <a:latin typeface="Book Antiqua" panose="02040602050305030304" pitchFamily="18" charset="0"/>
            </a:endParaRPr>
          </a:p>
          <a:p>
            <a:endParaRPr lang="ru-RU" b="1" i="1" dirty="0">
              <a:latin typeface="Book Antiqua" panose="02040602050305030304" pitchFamily="18" charset="0"/>
            </a:endParaRPr>
          </a:p>
          <a:p>
            <a:r>
              <a:rPr lang="ru-RU" sz="7400" b="1" i="1" dirty="0" smtClean="0">
                <a:solidFill>
                  <a:schemeClr val="bg1"/>
                </a:solidFill>
                <a:effectLst/>
                <a:latin typeface="Book Antiqua" panose="02040602050305030304" pitchFamily="18" charset="0"/>
              </a:rPr>
              <a:t>Настоятель: </a:t>
            </a:r>
            <a:r>
              <a:rPr lang="ru-RU" sz="7400" b="1" i="1" dirty="0">
                <a:solidFill>
                  <a:schemeClr val="bg1"/>
                </a:solidFill>
                <a:effectLst/>
                <a:latin typeface="Book Antiqua" panose="02040602050305030304" pitchFamily="18" charset="0"/>
              </a:rPr>
              <a:t>протоиерей Стахий Жулин</a:t>
            </a:r>
            <a:br>
              <a:rPr lang="ru-RU" sz="7400" b="1" i="1" dirty="0">
                <a:solidFill>
                  <a:schemeClr val="bg1"/>
                </a:solidFill>
                <a:effectLst/>
                <a:latin typeface="Book Antiqua" panose="02040602050305030304" pitchFamily="18" charset="0"/>
              </a:rPr>
            </a:br>
            <a:r>
              <a:rPr lang="ru-RU" sz="7400" b="1" i="1" dirty="0" smtClean="0">
                <a:solidFill>
                  <a:schemeClr val="bg1"/>
                </a:solidFill>
                <a:effectLst/>
                <a:latin typeface="Book Antiqua" panose="02040602050305030304" pitchFamily="18" charset="0"/>
              </a:rPr>
              <a:t>Директор: </a:t>
            </a:r>
            <a:r>
              <a:rPr lang="ru-RU" sz="7400" b="1" i="1" dirty="0">
                <a:solidFill>
                  <a:schemeClr val="bg1"/>
                </a:solidFill>
                <a:effectLst/>
                <a:latin typeface="Book Antiqua" panose="02040602050305030304" pitchFamily="18" charset="0"/>
              </a:rPr>
              <a:t>Кувшинова Марина Александровна</a:t>
            </a:r>
            <a:br>
              <a:rPr lang="ru-RU" sz="7400" b="1" i="1" dirty="0">
                <a:solidFill>
                  <a:schemeClr val="bg1"/>
                </a:solidFill>
                <a:effectLst/>
                <a:latin typeface="Book Antiqua" panose="02040602050305030304" pitchFamily="18" charset="0"/>
              </a:rPr>
            </a:br>
            <a:endParaRPr lang="ru-RU" sz="7400" b="1" i="1" dirty="0">
              <a:solidFill>
                <a:schemeClr val="bg1"/>
              </a:solidFill>
              <a:effectLst/>
              <a:latin typeface="Book Antiqua" panose="02040602050305030304" pitchFamily="18" charset="0"/>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0"/>
            <a:ext cx="11430000" cy="2496377"/>
          </a:xfrm>
          <a:prstGeom prst="rect">
            <a:avLst/>
          </a:prstGeom>
          <a:effectLst>
            <a:softEdge rad="635000"/>
          </a:effectLst>
        </p:spPr>
      </p:pic>
    </p:spTree>
    <p:extLst>
      <p:ext uri="{BB962C8B-B14F-4D97-AF65-F5344CB8AC3E}">
        <p14:creationId xmlns="" xmlns:p14="http://schemas.microsoft.com/office/powerpoint/2010/main" val="380836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1" name="Picture 3" descr="C:\Users\stani\Downloads\IMG-20230916-WA0023.jpg"/>
          <p:cNvPicPr>
            <a:picLocks noGrp="1" noChangeAspect="1" noChangeArrowheads="1"/>
          </p:cNvPicPr>
          <p:nvPr>
            <p:ph idx="1"/>
          </p:nvPr>
        </p:nvPicPr>
        <p:blipFill>
          <a:blip r:embed="rId2" cstate="print"/>
          <a:srcRect/>
          <a:stretch>
            <a:fillRect/>
          </a:stretch>
        </p:blipFill>
        <p:spPr bwMode="auto">
          <a:xfrm>
            <a:off x="3135085" y="0"/>
            <a:ext cx="4938486" cy="3703865"/>
          </a:xfrm>
          <a:prstGeom prst="rect">
            <a:avLst/>
          </a:prstGeom>
          <a:noFill/>
        </p:spPr>
      </p:pic>
      <p:pic>
        <p:nvPicPr>
          <p:cNvPr id="2052" name="Picture 4" descr="C:\Users\stani\Downloads\IMG-20240303-WA0026.jpg"/>
          <p:cNvPicPr>
            <a:picLocks noChangeAspect="1" noChangeArrowheads="1"/>
          </p:cNvPicPr>
          <p:nvPr/>
        </p:nvPicPr>
        <p:blipFill>
          <a:blip r:embed="rId3" cstate="print"/>
          <a:srcRect/>
          <a:stretch>
            <a:fillRect/>
          </a:stretch>
        </p:blipFill>
        <p:spPr bwMode="auto">
          <a:xfrm>
            <a:off x="140776" y="-1"/>
            <a:ext cx="2918109" cy="6326522"/>
          </a:xfrm>
          <a:prstGeom prst="rect">
            <a:avLst/>
          </a:prstGeom>
          <a:noFill/>
        </p:spPr>
      </p:pic>
      <p:pic>
        <p:nvPicPr>
          <p:cNvPr id="2058" name="Picture 10" descr="C:\Users\stani\Downloads\IMG-20240303-WA0013.jpg"/>
          <p:cNvPicPr>
            <a:picLocks noChangeAspect="1" noChangeArrowheads="1"/>
          </p:cNvPicPr>
          <p:nvPr/>
        </p:nvPicPr>
        <p:blipFill>
          <a:blip r:embed="rId4" cstate="print"/>
          <a:srcRect/>
          <a:stretch>
            <a:fillRect/>
          </a:stretch>
        </p:blipFill>
        <p:spPr bwMode="auto">
          <a:xfrm>
            <a:off x="8141442" y="0"/>
            <a:ext cx="3800187" cy="4496888"/>
          </a:xfrm>
          <a:prstGeom prst="rect">
            <a:avLst/>
          </a:prstGeom>
          <a:noFill/>
        </p:spPr>
      </p:pic>
      <p:pic>
        <p:nvPicPr>
          <p:cNvPr id="19" name="Рисунок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a:off x="326572" y="4361623"/>
            <a:ext cx="11430000" cy="2496377"/>
          </a:xfrm>
          <a:prstGeom prst="rect">
            <a:avLst/>
          </a:prstGeom>
          <a:effectLst>
            <a:softEdge rad="635000"/>
          </a:effectLst>
        </p:spPr>
      </p:pic>
      <p:sp>
        <p:nvSpPr>
          <p:cNvPr id="15" name="TextBox 14"/>
          <p:cNvSpPr txBox="1"/>
          <p:nvPr/>
        </p:nvSpPr>
        <p:spPr>
          <a:xfrm>
            <a:off x="3211286" y="3810000"/>
            <a:ext cx="6992171" cy="2031325"/>
          </a:xfrm>
          <a:prstGeom prst="rect">
            <a:avLst/>
          </a:prstGeom>
          <a:noFill/>
        </p:spPr>
        <p:txBody>
          <a:bodyPr wrap="none" rtlCol="0">
            <a:spAutoFit/>
          </a:bodyPr>
          <a:lstStyle/>
          <a:p>
            <a:r>
              <a:rPr lang="ru-RU" b="1" dirty="0" smtClean="0">
                <a:solidFill>
                  <a:schemeClr val="bg1"/>
                </a:solidFill>
              </a:rPr>
              <a:t>Ну и напоследок хочется сказать СПАСИБО</a:t>
            </a:r>
          </a:p>
          <a:p>
            <a:r>
              <a:rPr lang="ru-RU" b="1" dirty="0" smtClean="0">
                <a:solidFill>
                  <a:schemeClr val="bg1"/>
                </a:solidFill>
              </a:rPr>
              <a:t>Благочинному Архангельского округа, </a:t>
            </a:r>
          </a:p>
          <a:p>
            <a:r>
              <a:rPr lang="ru-RU" b="1" dirty="0" smtClean="0">
                <a:solidFill>
                  <a:schemeClr val="bg1"/>
                </a:solidFill>
              </a:rPr>
              <a:t>настоятелю храма </a:t>
            </a:r>
            <a:r>
              <a:rPr lang="ru-RU" b="1" dirty="0" err="1" smtClean="0">
                <a:solidFill>
                  <a:schemeClr val="bg1"/>
                </a:solidFill>
              </a:rPr>
              <a:t>Феодоровской</a:t>
            </a:r>
            <a:r>
              <a:rPr lang="ru-RU" b="1" dirty="0" smtClean="0">
                <a:solidFill>
                  <a:schemeClr val="bg1"/>
                </a:solidFill>
              </a:rPr>
              <a:t> иконы Божией Матери, </a:t>
            </a:r>
          </a:p>
          <a:p>
            <a:r>
              <a:rPr lang="ru-RU" b="1" dirty="0" smtClean="0">
                <a:solidFill>
                  <a:schemeClr val="bg1"/>
                </a:solidFill>
              </a:rPr>
              <a:t>духовнику воскресной школы протоиерею </a:t>
            </a:r>
            <a:r>
              <a:rPr lang="ru-RU" b="1" dirty="0" err="1" smtClean="0">
                <a:solidFill>
                  <a:schemeClr val="bg1"/>
                </a:solidFill>
              </a:rPr>
              <a:t>Стахию</a:t>
            </a:r>
            <a:r>
              <a:rPr lang="ru-RU" b="1" dirty="0" smtClean="0">
                <a:solidFill>
                  <a:schemeClr val="bg1"/>
                </a:solidFill>
              </a:rPr>
              <a:t> </a:t>
            </a:r>
            <a:r>
              <a:rPr lang="ru-RU" b="1" dirty="0" err="1" smtClean="0">
                <a:solidFill>
                  <a:schemeClr val="bg1"/>
                </a:solidFill>
              </a:rPr>
              <a:t>Жулину</a:t>
            </a:r>
            <a:r>
              <a:rPr lang="ru-RU" b="1" dirty="0" smtClean="0">
                <a:solidFill>
                  <a:schemeClr val="bg1"/>
                </a:solidFill>
              </a:rPr>
              <a:t> </a:t>
            </a:r>
          </a:p>
          <a:p>
            <a:r>
              <a:rPr lang="ru-RU" b="1" dirty="0" smtClean="0">
                <a:solidFill>
                  <a:schemeClr val="bg1"/>
                </a:solidFill>
              </a:rPr>
              <a:t>и его Матушке, педагогу ВУВГ «Лоза», Людмиле Анатольевне!!!</a:t>
            </a:r>
          </a:p>
          <a:p>
            <a:r>
              <a:rPr lang="ru-RU" b="1" dirty="0" smtClean="0">
                <a:solidFill>
                  <a:schemeClr val="bg1"/>
                </a:solidFill>
              </a:rPr>
              <a:t>Ну и конечно дружному коллективу педагогов ВУВГ «Лоза»</a:t>
            </a:r>
          </a:p>
          <a:p>
            <a:r>
              <a:rPr lang="ru-RU" b="1" dirty="0" smtClean="0">
                <a:solidFill>
                  <a:schemeClr val="bg1"/>
                </a:solidFill>
              </a:rPr>
              <a:t>и активным прихожанам храма</a:t>
            </a:r>
            <a:r>
              <a:rPr lang="ru-RU" dirty="0" smtClean="0"/>
              <a:t>.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39485"/>
            <a:ext cx="10353761" cy="1326321"/>
          </a:xfrm>
        </p:spPr>
        <p:txBody>
          <a:bodyPr>
            <a:normAutofit/>
          </a:bodyPr>
          <a:lstStyle/>
          <a:p>
            <a:r>
              <a:rPr lang="ru-RU" sz="1600" dirty="0" smtClean="0">
                <a:effectLst/>
              </a:rPr>
              <a:t>Общие сведения; </a:t>
            </a:r>
            <a:br>
              <a:rPr lang="ru-RU" sz="1600" dirty="0" smtClean="0">
                <a:effectLst/>
              </a:rPr>
            </a:br>
            <a:r>
              <a:rPr lang="ru-RU" sz="1600" dirty="0" smtClean="0">
                <a:effectLst/>
              </a:rPr>
              <a:t>требования к учебно</a:t>
            </a:r>
            <a:r>
              <a:rPr lang="ru-RU" sz="1600" dirty="0">
                <a:effectLst/>
              </a:rPr>
              <a:t>-</a:t>
            </a:r>
            <a:r>
              <a:rPr lang="ru-RU" sz="1600" dirty="0" smtClean="0">
                <a:effectLst/>
              </a:rPr>
              <a:t>воспитательной деятельности требования к материально-техническому оснащению</a:t>
            </a:r>
            <a:endParaRPr lang="ru-RU" sz="1600" dirty="0">
              <a:effectLst/>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972771321"/>
              </p:ext>
            </p:extLst>
          </p:nvPr>
        </p:nvGraphicFramePr>
        <p:xfrm>
          <a:off x="770709" y="750027"/>
          <a:ext cx="10353676" cy="3573778"/>
        </p:xfrm>
        <a:graphic>
          <a:graphicData uri="http://schemas.openxmlformats.org/drawingml/2006/table">
            <a:tbl>
              <a:tblPr bandRow="1">
                <a:tableStyleId>{5C22544A-7EE6-4342-B048-85BDC9FD1C3A}</a:tableStyleId>
              </a:tblPr>
              <a:tblGrid>
                <a:gridCol w="5176838">
                  <a:extLst>
                    <a:ext uri="{9D8B030D-6E8A-4147-A177-3AD203B41FA5}">
                      <a16:colId xmlns="" xmlns:a16="http://schemas.microsoft.com/office/drawing/2014/main" val="4140499033"/>
                    </a:ext>
                  </a:extLst>
                </a:gridCol>
                <a:gridCol w="5176838">
                  <a:extLst>
                    <a:ext uri="{9D8B030D-6E8A-4147-A177-3AD203B41FA5}">
                      <a16:colId xmlns="" xmlns:a16="http://schemas.microsoft.com/office/drawing/2014/main" val="512335216"/>
                    </a:ext>
                  </a:extLst>
                </a:gridCol>
              </a:tblGrid>
              <a:tr h="318068">
                <a:tc>
                  <a:txBody>
                    <a:bodyPr/>
                    <a:lstStyle/>
                    <a:p>
                      <a:pPr algn="l"/>
                      <a:r>
                        <a:rPr lang="ru-RU" sz="1400" baseline="0" dirty="0" smtClean="0"/>
                        <a:t>  </a:t>
                      </a:r>
                      <a:r>
                        <a:rPr lang="ru-RU" sz="1400" dirty="0" smtClean="0"/>
                        <a:t>Количество детей до 7 лет</a:t>
                      </a:r>
                      <a:endParaRPr lang="ru-RU" sz="1400" dirty="0"/>
                    </a:p>
                  </a:txBody>
                  <a:tcPr/>
                </a:tc>
                <a:tc>
                  <a:txBody>
                    <a:bodyPr/>
                    <a:lstStyle/>
                    <a:p>
                      <a:pPr algn="ctr"/>
                      <a:r>
                        <a:rPr lang="ru-RU" sz="1400" dirty="0" smtClean="0"/>
                        <a:t>63</a:t>
                      </a:r>
                      <a:endParaRPr lang="ru-RU" sz="1400" dirty="0"/>
                    </a:p>
                  </a:txBody>
                  <a:tcPr/>
                </a:tc>
                <a:extLst>
                  <a:ext uri="{0D108BD9-81ED-4DB2-BD59-A6C34878D82A}">
                    <a16:rowId xmlns="" xmlns:a16="http://schemas.microsoft.com/office/drawing/2014/main" val="4033833654"/>
                  </a:ext>
                </a:extLst>
              </a:tr>
              <a:tr h="318068">
                <a:tc>
                  <a:txBody>
                    <a:bodyPr/>
                    <a:lstStyle/>
                    <a:p>
                      <a:r>
                        <a:rPr lang="ru-RU" sz="1400" kern="1200" baseline="0" dirty="0" smtClean="0">
                          <a:solidFill>
                            <a:schemeClr val="dk1"/>
                          </a:solidFill>
                          <a:effectLst/>
                          <a:latin typeface="+mn-lt"/>
                          <a:ea typeface="+mn-ea"/>
                          <a:cs typeface="+mn-cs"/>
                        </a:rPr>
                        <a:t>  </a:t>
                      </a:r>
                      <a:r>
                        <a:rPr lang="ru-RU" sz="1400" kern="1200" dirty="0" smtClean="0">
                          <a:solidFill>
                            <a:schemeClr val="dk1"/>
                          </a:solidFill>
                          <a:effectLst/>
                          <a:latin typeface="+mn-lt"/>
                          <a:ea typeface="+mn-ea"/>
                          <a:cs typeface="+mn-cs"/>
                        </a:rPr>
                        <a:t>Количество детей 7-11 лет</a:t>
                      </a:r>
                      <a:endParaRPr lang="ru-RU" sz="1400" dirty="0"/>
                    </a:p>
                  </a:txBody>
                  <a:tcPr/>
                </a:tc>
                <a:tc>
                  <a:txBody>
                    <a:bodyPr/>
                    <a:lstStyle/>
                    <a:p>
                      <a:pPr algn="ctr"/>
                      <a:r>
                        <a:rPr lang="ru-RU" sz="1400" dirty="0" smtClean="0"/>
                        <a:t>38</a:t>
                      </a:r>
                      <a:endParaRPr lang="ru-RU" sz="1400" dirty="0"/>
                    </a:p>
                  </a:txBody>
                  <a:tcPr/>
                </a:tc>
                <a:extLst>
                  <a:ext uri="{0D108BD9-81ED-4DB2-BD59-A6C34878D82A}">
                    <a16:rowId xmlns="" xmlns:a16="http://schemas.microsoft.com/office/drawing/2014/main" val="3113029255"/>
                  </a:ext>
                </a:extLst>
              </a:tr>
              <a:tr h="318068">
                <a:tc>
                  <a:txBody>
                    <a:bodyPr/>
                    <a:lstStyle/>
                    <a:p>
                      <a:pPr marL="342900" lvl="0" indent="-342900" algn="just">
                        <a:lnSpc>
                          <a:spcPct val="115000"/>
                        </a:lnSpc>
                        <a:spcAft>
                          <a:spcPts val="0"/>
                        </a:spcAft>
                        <a:tabLst>
                          <a:tab pos="180340" algn="l"/>
                        </a:tabLst>
                      </a:pPr>
                      <a:r>
                        <a:rPr lang="ru-RU"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 Количество </a:t>
                      </a:r>
                      <a:r>
                        <a:rPr lang="ru-RU" sz="1400" dirty="0">
                          <a:effectLst/>
                          <a:latin typeface="Times New Roman" panose="02020603050405020304" pitchFamily="18" charset="0"/>
                          <a:cs typeface="Times New Roman" panose="02020603050405020304" pitchFamily="18" charset="0"/>
                        </a:rPr>
                        <a:t>детей 12-16 лет</a:t>
                      </a:r>
                      <a:endParaRPr lang="ru-RU" sz="14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ru-RU" sz="1400" dirty="0" smtClean="0"/>
                        <a:t>21</a:t>
                      </a:r>
                      <a:endParaRPr lang="ru-RU" sz="1400" dirty="0"/>
                    </a:p>
                  </a:txBody>
                  <a:tcPr/>
                </a:tc>
                <a:extLst>
                  <a:ext uri="{0D108BD9-81ED-4DB2-BD59-A6C34878D82A}">
                    <a16:rowId xmlns="" xmlns:a16="http://schemas.microsoft.com/office/drawing/2014/main" val="1948422699"/>
                  </a:ext>
                </a:extLst>
              </a:tr>
              <a:tr h="556619">
                <a:tc>
                  <a:txBody>
                    <a:bodyPr/>
                    <a:lstStyle/>
                    <a:p>
                      <a:r>
                        <a:rPr lang="ru-RU" sz="1400" kern="1200" dirty="0" smtClean="0">
                          <a:solidFill>
                            <a:schemeClr val="dk1"/>
                          </a:solidFill>
                          <a:effectLst/>
                          <a:latin typeface="+mn-lt"/>
                          <a:ea typeface="+mn-ea"/>
                          <a:cs typeface="+mn-cs"/>
                        </a:rPr>
                        <a:t>   Где располагается?</a:t>
                      </a:r>
                      <a:endParaRPr lang="ru-RU" sz="1400" dirty="0"/>
                    </a:p>
                  </a:txBody>
                  <a:tcPr/>
                </a:tc>
                <a:tc>
                  <a:txBody>
                    <a:bodyPr/>
                    <a:lstStyle/>
                    <a:p>
                      <a:r>
                        <a:rPr lang="ru-RU" sz="1400" kern="1200" dirty="0" smtClean="0">
                          <a:solidFill>
                            <a:schemeClr val="dk1"/>
                          </a:solidFill>
                          <a:effectLst/>
                          <a:latin typeface="+mn-lt"/>
                          <a:ea typeface="+mn-ea"/>
                          <a:cs typeface="+mn-cs"/>
                        </a:rPr>
                        <a:t>В подклете храма Феодоровской иконы Божией Матери </a:t>
                      </a:r>
                      <a:endParaRPr lang="ru-RU" sz="1400" dirty="0"/>
                    </a:p>
                  </a:txBody>
                  <a:tcPr/>
                </a:tc>
                <a:extLst>
                  <a:ext uri="{0D108BD9-81ED-4DB2-BD59-A6C34878D82A}">
                    <a16:rowId xmlns="" xmlns:a16="http://schemas.microsoft.com/office/drawing/2014/main" val="4053695908"/>
                  </a:ext>
                </a:extLst>
              </a:tr>
              <a:tr h="1510824">
                <a:tc>
                  <a:txBody>
                    <a:bodyPr/>
                    <a:lstStyle/>
                    <a:p>
                      <a:r>
                        <a:rPr lang="ru-RU" sz="1400" kern="1200" dirty="0" smtClean="0">
                          <a:solidFill>
                            <a:schemeClr val="dk1"/>
                          </a:solidFill>
                          <a:effectLst/>
                          <a:latin typeface="+mn-lt"/>
                          <a:ea typeface="+mn-ea"/>
                          <a:cs typeface="+mn-cs"/>
                        </a:rPr>
                        <a:t>Материально-техническое обеспечение (наличие учебных классов, учительской, санузла, библиотеки, доступа к сети Интернет и т.д.)</a:t>
                      </a:r>
                      <a:endParaRPr lang="ru-RU" sz="1400" dirty="0"/>
                    </a:p>
                  </a:txBody>
                  <a:tcPr/>
                </a:tc>
                <a:tc>
                  <a:txBody>
                    <a:bodyPr/>
                    <a:lstStyle/>
                    <a:p>
                      <a:r>
                        <a:rPr lang="ru-RU" sz="1400" kern="1200" dirty="0" smtClean="0">
                          <a:solidFill>
                            <a:schemeClr val="dk1"/>
                          </a:solidFill>
                          <a:effectLst/>
                          <a:latin typeface="+mn-lt"/>
                          <a:ea typeface="+mn-ea"/>
                          <a:cs typeface="+mn-cs"/>
                        </a:rPr>
                        <a:t>Три учебных класса, библиотека, санузел, парты, стулья, компьютер с выходом в интернет, множительная техника: принтер, ксерокс, мультимедийные установки: две</a:t>
                      </a:r>
                    </a:p>
                    <a:p>
                      <a:r>
                        <a:rPr lang="ru-RU" sz="1400" kern="1200" dirty="0" smtClean="0">
                          <a:solidFill>
                            <a:schemeClr val="dk1"/>
                          </a:solidFill>
                          <a:effectLst/>
                          <a:latin typeface="+mn-lt"/>
                          <a:ea typeface="+mn-ea"/>
                          <a:cs typeface="+mn-cs"/>
                        </a:rPr>
                        <a:t>проекционные  системы,  2 мобильных  экрана  на штативе.</a:t>
                      </a:r>
                      <a:endParaRPr lang="ru-RU" sz="1400" dirty="0"/>
                    </a:p>
                  </a:txBody>
                  <a:tcPr/>
                </a:tc>
                <a:extLst>
                  <a:ext uri="{0D108BD9-81ED-4DB2-BD59-A6C34878D82A}">
                    <a16:rowId xmlns="" xmlns:a16="http://schemas.microsoft.com/office/drawing/2014/main" val="2440283792"/>
                  </a:ext>
                </a:extLst>
              </a:tr>
              <a:tr h="552131">
                <a:tc gridSpan="2">
                  <a:txBody>
                    <a:bodyPr/>
                    <a:lstStyle/>
                    <a:p>
                      <a:pPr algn="ctr"/>
                      <a:r>
                        <a:rPr lang="ru-RU" sz="1400" b="1" dirty="0" smtClean="0"/>
                        <a:t>ТРЕБОВАНИЯ К ПОДБОРУ КАДРОВ</a:t>
                      </a:r>
                      <a:endParaRPr lang="ru-RU" sz="1400" b="1" dirty="0"/>
                    </a:p>
                  </a:txBody>
                  <a:tcPr/>
                </a:tc>
                <a:tc hMerge="1">
                  <a:txBody>
                    <a:bodyPr/>
                    <a:lstStyle/>
                    <a:p>
                      <a:endParaRPr lang="ru-RU" dirty="0"/>
                    </a:p>
                  </a:txBody>
                  <a:tcPr/>
                </a:tc>
                <a:extLst>
                  <a:ext uri="{0D108BD9-81ED-4DB2-BD59-A6C34878D82A}">
                    <a16:rowId xmlns="" xmlns:a16="http://schemas.microsoft.com/office/drawing/2014/main" val="1720026446"/>
                  </a:ext>
                </a:extLst>
              </a:tr>
            </a:tbl>
          </a:graphicData>
        </a:graphic>
      </p:graphicFrame>
      <p:graphicFrame>
        <p:nvGraphicFramePr>
          <p:cNvPr id="5" name="Таблица 4"/>
          <p:cNvGraphicFramePr>
            <a:graphicFrameLocks noGrp="1"/>
          </p:cNvGraphicFramePr>
          <p:nvPr>
            <p:extLst>
              <p:ext uri="{D42A27DB-BD31-4B8C-83A1-F6EECF244321}">
                <p14:modId xmlns="" xmlns:p14="http://schemas.microsoft.com/office/powerpoint/2010/main" val="665175870"/>
              </p:ext>
            </p:extLst>
          </p:nvPr>
        </p:nvGraphicFramePr>
        <p:xfrm>
          <a:off x="770709" y="4062549"/>
          <a:ext cx="10353675" cy="2316480"/>
        </p:xfrm>
        <a:graphic>
          <a:graphicData uri="http://schemas.openxmlformats.org/drawingml/2006/table">
            <a:tbl>
              <a:tblPr bandRow="1">
                <a:tableStyleId>{073A0DAA-6AF3-43AB-8588-CEC1D06C72B9}</a:tableStyleId>
              </a:tblPr>
              <a:tblGrid>
                <a:gridCol w="5115825">
                  <a:extLst>
                    <a:ext uri="{9D8B030D-6E8A-4147-A177-3AD203B41FA5}">
                      <a16:colId xmlns="" xmlns:a16="http://schemas.microsoft.com/office/drawing/2014/main" val="2494338982"/>
                    </a:ext>
                  </a:extLst>
                </a:gridCol>
                <a:gridCol w="5237850">
                  <a:extLst>
                    <a:ext uri="{9D8B030D-6E8A-4147-A177-3AD203B41FA5}">
                      <a16:colId xmlns="" xmlns:a16="http://schemas.microsoft.com/office/drawing/2014/main" val="1249605282"/>
                    </a:ext>
                  </a:extLst>
                </a:gridCol>
              </a:tblGrid>
              <a:tr h="548640">
                <a:tc>
                  <a:txBody>
                    <a:bodyPr/>
                    <a:lstStyle/>
                    <a:p>
                      <a:r>
                        <a:rPr lang="ru-RU" sz="1400" kern="1200" dirty="0" smtClean="0">
                          <a:effectLst/>
                        </a:rPr>
                        <a:t>1. Количество преподавателей в воскресной учебно-воспитательной группе</a:t>
                      </a:r>
                      <a:endParaRPr lang="ru-RU" sz="1400" dirty="0"/>
                    </a:p>
                  </a:txBody>
                  <a:tcPr/>
                </a:tc>
                <a:tc>
                  <a:txBody>
                    <a:bodyPr/>
                    <a:lstStyle/>
                    <a:p>
                      <a:pPr algn="ctr"/>
                      <a:r>
                        <a:rPr lang="ru-RU" sz="1400" dirty="0" smtClean="0"/>
                        <a:t>7</a:t>
                      </a:r>
                      <a:endParaRPr lang="ru-RU" sz="1400" dirty="0"/>
                    </a:p>
                  </a:txBody>
                  <a:tcPr/>
                </a:tc>
                <a:extLst>
                  <a:ext uri="{0D108BD9-81ED-4DB2-BD59-A6C34878D82A}">
                    <a16:rowId xmlns="" xmlns:a16="http://schemas.microsoft.com/office/drawing/2014/main" val="4271652157"/>
                  </a:ext>
                </a:extLst>
              </a:tr>
              <a:tr h="370840">
                <a:tc>
                  <a:txBody>
                    <a:bodyPr/>
                    <a:lstStyle/>
                    <a:p>
                      <a:r>
                        <a:rPr lang="ru-RU" sz="1400" kern="1200" dirty="0" smtClean="0">
                          <a:effectLst/>
                        </a:rPr>
                        <a:t>2. Наличие священников с богословским образованием, преподающих в воскресной учебно-воспитательной группе</a:t>
                      </a:r>
                      <a:endParaRPr lang="ru-RU" sz="1400" dirty="0"/>
                    </a:p>
                  </a:txBody>
                  <a:tcPr/>
                </a:tc>
                <a:tc>
                  <a:txBody>
                    <a:bodyPr/>
                    <a:lstStyle/>
                    <a:p>
                      <a:pPr algn="ctr"/>
                      <a:r>
                        <a:rPr lang="ru-RU" sz="1400" dirty="0" smtClean="0"/>
                        <a:t>1</a:t>
                      </a:r>
                      <a:endParaRPr lang="ru-RU" sz="1400" dirty="0"/>
                    </a:p>
                  </a:txBody>
                  <a:tcPr/>
                </a:tc>
                <a:extLst>
                  <a:ext uri="{0D108BD9-81ED-4DB2-BD59-A6C34878D82A}">
                    <a16:rowId xmlns="" xmlns:a16="http://schemas.microsoft.com/office/drawing/2014/main" val="3305173"/>
                  </a:ext>
                </a:extLst>
              </a:tr>
              <a:tr h="370840">
                <a:tc>
                  <a:txBody>
                    <a:bodyPr/>
                    <a:lstStyle/>
                    <a:p>
                      <a:r>
                        <a:rPr lang="ru-RU" sz="1400" dirty="0" smtClean="0"/>
                        <a:t>3. </a:t>
                      </a:r>
                      <a:r>
                        <a:rPr lang="ru-RU" sz="1400" kern="1200" dirty="0" smtClean="0">
                          <a:effectLst/>
                        </a:rPr>
                        <a:t>Наличие преподавателей, имеющих среднее или высшее гуманитарное образование с правом преподавания прошедших </a:t>
                      </a:r>
                      <a:r>
                        <a:rPr lang="ru-RU" sz="1400" kern="1200" dirty="0" err="1" smtClean="0">
                          <a:effectLst/>
                        </a:rPr>
                        <a:t>катехизаторские</a:t>
                      </a:r>
                      <a:r>
                        <a:rPr lang="ru-RU" sz="1400" kern="1200" dirty="0" smtClean="0">
                          <a:effectLst/>
                        </a:rPr>
                        <a:t> курсы (не включая священников)</a:t>
                      </a:r>
                      <a:endParaRPr lang="ru-RU" sz="1400" dirty="0"/>
                    </a:p>
                  </a:txBody>
                  <a:tcPr/>
                </a:tc>
                <a:tc>
                  <a:txBody>
                    <a:bodyPr/>
                    <a:lstStyle/>
                    <a:p>
                      <a:pPr algn="ctr"/>
                      <a:r>
                        <a:rPr lang="ru-RU" sz="1400" dirty="0" smtClean="0"/>
                        <a:t>нет</a:t>
                      </a:r>
                      <a:endParaRPr lang="ru-RU" sz="1400" dirty="0"/>
                    </a:p>
                  </a:txBody>
                  <a:tcPr/>
                </a:tc>
                <a:extLst>
                  <a:ext uri="{0D108BD9-81ED-4DB2-BD59-A6C34878D82A}">
                    <a16:rowId xmlns="" xmlns:a16="http://schemas.microsoft.com/office/drawing/2014/main" val="1116216764"/>
                  </a:ext>
                </a:extLst>
              </a:tr>
              <a:tr h="370840">
                <a:tc>
                  <a:txBody>
                    <a:bodyPr/>
                    <a:lstStyle/>
                    <a:p>
                      <a:r>
                        <a:rPr lang="ru-RU" sz="1400" dirty="0" smtClean="0"/>
                        <a:t>4. </a:t>
                      </a:r>
                      <a:r>
                        <a:rPr lang="ru-RU" sz="1400" kern="1200" dirty="0" smtClean="0">
                          <a:effectLst/>
                        </a:rPr>
                        <a:t>Наличие преподавателей, имеющих среднее или высшее богословское образование (не включая священников)</a:t>
                      </a:r>
                      <a:endParaRPr lang="ru-RU" sz="1400" dirty="0"/>
                    </a:p>
                  </a:txBody>
                  <a:tcPr/>
                </a:tc>
                <a:tc>
                  <a:txBody>
                    <a:bodyPr/>
                    <a:lstStyle/>
                    <a:p>
                      <a:pPr algn="ctr"/>
                      <a:r>
                        <a:rPr lang="ru-RU" sz="1400" dirty="0" smtClean="0"/>
                        <a:t>нет</a:t>
                      </a:r>
                      <a:endParaRPr lang="ru-RU" sz="1400" dirty="0"/>
                    </a:p>
                  </a:txBody>
                  <a:tcPr/>
                </a:tc>
                <a:extLst>
                  <a:ext uri="{0D108BD9-81ED-4DB2-BD59-A6C34878D82A}">
                    <a16:rowId xmlns="" xmlns:a16="http://schemas.microsoft.com/office/drawing/2014/main" val="409827142"/>
                  </a:ext>
                </a:extLst>
              </a:tr>
            </a:tbl>
          </a:graphicData>
        </a:graphic>
      </p:graphicFrame>
    </p:spTree>
    <p:extLst>
      <p:ext uri="{BB962C8B-B14F-4D97-AF65-F5344CB8AC3E}">
        <p14:creationId xmlns="" xmlns:p14="http://schemas.microsoft.com/office/powerpoint/2010/main" val="291803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636592232"/>
              </p:ext>
            </p:extLst>
          </p:nvPr>
        </p:nvGraphicFramePr>
        <p:xfrm>
          <a:off x="796835" y="418747"/>
          <a:ext cx="10470720" cy="3522980"/>
        </p:xfrm>
        <a:graphic>
          <a:graphicData uri="http://schemas.openxmlformats.org/drawingml/2006/table">
            <a:tbl>
              <a:tblPr bandRow="1">
                <a:tableStyleId>{073A0DAA-6AF3-43AB-8588-CEC1D06C72B9}</a:tableStyleId>
              </a:tblPr>
              <a:tblGrid>
                <a:gridCol w="5235360">
                  <a:extLst>
                    <a:ext uri="{9D8B030D-6E8A-4147-A177-3AD203B41FA5}">
                      <a16:colId xmlns="" xmlns:a16="http://schemas.microsoft.com/office/drawing/2014/main" val="2145665394"/>
                    </a:ext>
                  </a:extLst>
                </a:gridCol>
                <a:gridCol w="5235360">
                  <a:extLst>
                    <a:ext uri="{9D8B030D-6E8A-4147-A177-3AD203B41FA5}">
                      <a16:colId xmlns="" xmlns:a16="http://schemas.microsoft.com/office/drawing/2014/main" val="2232746403"/>
                    </a:ext>
                  </a:extLst>
                </a:gridCol>
              </a:tblGrid>
              <a:tr h="370840">
                <a:tc>
                  <a:txBody>
                    <a:bodyPr/>
                    <a:lstStyle/>
                    <a:p>
                      <a:pPr marL="0" lvl="0" indent="0" algn="l">
                        <a:lnSpc>
                          <a:spcPct val="115000"/>
                        </a:lnSpc>
                        <a:spcAft>
                          <a:spcPts val="0"/>
                        </a:spcAft>
                        <a:buFont typeface="+mj-lt"/>
                        <a:buNone/>
                        <a:tabLst>
                          <a:tab pos="180340" algn="l"/>
                        </a:tabLst>
                      </a:pPr>
                      <a:r>
                        <a:rPr lang="ru-RU" sz="1400" dirty="0" smtClean="0">
                          <a:effectLst/>
                        </a:rPr>
                        <a:t>5. Наличие </a:t>
                      </a:r>
                      <a:r>
                        <a:rPr lang="ru-RU" sz="1400" dirty="0">
                          <a:effectLst/>
                        </a:rPr>
                        <a:t>преподавателей, имеющих среднее профессиональное или высшее образование, либо и прошедших </a:t>
                      </a:r>
                      <a:r>
                        <a:rPr lang="ru-RU" sz="1400" dirty="0" err="1">
                          <a:effectLst/>
                        </a:rPr>
                        <a:t>катехизаторские</a:t>
                      </a:r>
                      <a:r>
                        <a:rPr lang="ru-RU" sz="1400" dirty="0">
                          <a:effectLst/>
                        </a:rPr>
                        <a:t>/богословские курсы, организованные при духовных учебных заведениях Русской Православной Церкви (не включая священников)</a:t>
                      </a:r>
                      <a:endParaRPr lang="ru-RU" sz="14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ru-RU" sz="1400" dirty="0" smtClean="0"/>
                        <a:t>нет</a:t>
                      </a:r>
                      <a:endParaRPr lang="ru-RU" sz="1400" dirty="0"/>
                    </a:p>
                  </a:txBody>
                  <a:tcPr/>
                </a:tc>
                <a:extLst>
                  <a:ext uri="{0D108BD9-81ED-4DB2-BD59-A6C34878D82A}">
                    <a16:rowId xmlns="" xmlns:a16="http://schemas.microsoft.com/office/drawing/2014/main" val="3038530298"/>
                  </a:ext>
                </a:extLst>
              </a:tr>
              <a:tr h="370840">
                <a:tc>
                  <a:txBody>
                    <a:bodyPr/>
                    <a:lstStyle/>
                    <a:p>
                      <a:r>
                        <a:rPr lang="ru-RU" sz="1400" kern="1200" dirty="0" smtClean="0">
                          <a:effectLst/>
                        </a:rPr>
                        <a:t>6. Количество преподавателей, не соответствующих вышеуказанным требованиям</a:t>
                      </a:r>
                      <a:endParaRPr lang="ru-RU" sz="1400" dirty="0"/>
                    </a:p>
                  </a:txBody>
                  <a:tcPr/>
                </a:tc>
                <a:tc>
                  <a:txBody>
                    <a:bodyPr/>
                    <a:lstStyle/>
                    <a:p>
                      <a:pPr algn="ctr"/>
                      <a:r>
                        <a:rPr lang="ru-RU" sz="1400" dirty="0" smtClean="0"/>
                        <a:t>нет</a:t>
                      </a:r>
                      <a:endParaRPr lang="ru-RU" sz="1400" dirty="0"/>
                    </a:p>
                  </a:txBody>
                  <a:tcPr/>
                </a:tc>
                <a:extLst>
                  <a:ext uri="{0D108BD9-81ED-4DB2-BD59-A6C34878D82A}">
                    <a16:rowId xmlns="" xmlns:a16="http://schemas.microsoft.com/office/drawing/2014/main" val="3348398067"/>
                  </a:ext>
                </a:extLst>
              </a:tr>
              <a:tr h="370840">
                <a:tc gridSpan="2">
                  <a:txBody>
                    <a:bodyPr/>
                    <a:lstStyle/>
                    <a:p>
                      <a:pPr algn="ctr"/>
                      <a:r>
                        <a:rPr lang="ru-RU" sz="1400" b="1" dirty="0" smtClean="0"/>
                        <a:t>ТРЕБОВАНИЯ</a:t>
                      </a:r>
                      <a:r>
                        <a:rPr lang="ru-RU" sz="1400" b="1" baseline="0" dirty="0" smtClean="0"/>
                        <a:t> К СТРУКТУРЕ И СОДЕРЖАНИЮ ПРОГРАММЫ УЧЕБНО-ВОСПИТАТЕЛЬНОЙ ДЕЯТЕЛЬНОСТИ</a:t>
                      </a:r>
                      <a:endParaRPr lang="ru-RU" sz="1400" b="1" dirty="0"/>
                    </a:p>
                  </a:txBody>
                  <a:tcPr/>
                </a:tc>
                <a:tc hMerge="1">
                  <a:txBody>
                    <a:bodyPr/>
                    <a:lstStyle/>
                    <a:p>
                      <a:endParaRPr lang="ru-RU" sz="1400" dirty="0"/>
                    </a:p>
                  </a:txBody>
                  <a:tcPr/>
                </a:tc>
                <a:extLst>
                  <a:ext uri="{0D108BD9-81ED-4DB2-BD59-A6C34878D82A}">
                    <a16:rowId xmlns="" xmlns:a16="http://schemas.microsoft.com/office/drawing/2014/main" val="900894141"/>
                  </a:ext>
                </a:extLst>
              </a:tr>
              <a:tr h="370840">
                <a:tc>
                  <a:txBody>
                    <a:bodyPr/>
                    <a:lstStyle/>
                    <a:p>
                      <a:r>
                        <a:rPr lang="ru-RU" sz="1400" kern="1200" dirty="0" smtClean="0">
                          <a:solidFill>
                            <a:schemeClr val="dk1"/>
                          </a:solidFill>
                          <a:effectLst/>
                          <a:latin typeface="+mn-lt"/>
                          <a:ea typeface="+mn-ea"/>
                          <a:cs typeface="+mn-cs"/>
                        </a:rPr>
                        <a:t>1. Наличие/отсутствие Программы учебно-воспитательной деятельности</a:t>
                      </a:r>
                      <a:endParaRPr lang="ru-RU" sz="1400" dirty="0"/>
                    </a:p>
                  </a:txBody>
                  <a:tcPr/>
                </a:tc>
                <a:tc>
                  <a:txBody>
                    <a:bodyPr/>
                    <a:lstStyle/>
                    <a:p>
                      <a:pPr algn="ctr"/>
                      <a:r>
                        <a:rPr lang="ru-RU" sz="1400" dirty="0" smtClean="0"/>
                        <a:t>В наличии</a:t>
                      </a:r>
                      <a:endParaRPr lang="ru-RU" sz="1400" dirty="0"/>
                    </a:p>
                  </a:txBody>
                  <a:tcPr/>
                </a:tc>
                <a:extLst>
                  <a:ext uri="{0D108BD9-81ED-4DB2-BD59-A6C34878D82A}">
                    <a16:rowId xmlns="" xmlns:a16="http://schemas.microsoft.com/office/drawing/2014/main" val="183580271"/>
                  </a:ext>
                </a:extLst>
              </a:tr>
              <a:tr h="370840">
                <a:tc>
                  <a:txBody>
                    <a:bodyPr/>
                    <a:lstStyle/>
                    <a:p>
                      <a:r>
                        <a:rPr lang="ru-RU" sz="1400" kern="1200" dirty="0" smtClean="0">
                          <a:solidFill>
                            <a:schemeClr val="dk1"/>
                          </a:solidFill>
                          <a:effectLst/>
                          <a:latin typeface="+mn-lt"/>
                          <a:ea typeface="+mn-ea"/>
                          <a:cs typeface="+mn-cs"/>
                        </a:rPr>
                        <a:t>2. Наличие/отсутствие учебного плана</a:t>
                      </a:r>
                      <a:endParaRPr lang="ru-RU" sz="1400" dirty="0"/>
                    </a:p>
                  </a:txBody>
                  <a:tcPr/>
                </a:tc>
                <a:tc>
                  <a:txBody>
                    <a:bodyPr/>
                    <a:lstStyle/>
                    <a:p>
                      <a:pPr algn="ctr"/>
                      <a:r>
                        <a:rPr lang="ru-RU" sz="1400" dirty="0" smtClean="0"/>
                        <a:t>В наличии</a:t>
                      </a:r>
                      <a:endParaRPr lang="ru-RU" sz="1400" dirty="0"/>
                    </a:p>
                  </a:txBody>
                  <a:tcPr/>
                </a:tc>
                <a:extLst>
                  <a:ext uri="{0D108BD9-81ED-4DB2-BD59-A6C34878D82A}">
                    <a16:rowId xmlns="" xmlns:a16="http://schemas.microsoft.com/office/drawing/2014/main" val="2225191513"/>
                  </a:ext>
                </a:extLst>
              </a:tr>
              <a:tr h="370840">
                <a:tc>
                  <a:txBody>
                    <a:bodyPr/>
                    <a:lstStyle/>
                    <a:p>
                      <a:r>
                        <a:rPr lang="ru-RU" sz="1400" kern="1200" dirty="0" smtClean="0">
                          <a:solidFill>
                            <a:schemeClr val="dk1"/>
                          </a:solidFill>
                          <a:effectLst/>
                          <a:latin typeface="+mn-lt"/>
                          <a:ea typeface="+mn-ea"/>
                          <a:cs typeface="+mn-cs"/>
                        </a:rPr>
                        <a:t>3. Наличие программ по </a:t>
                      </a:r>
                      <a:r>
                        <a:rPr lang="ru-RU" sz="1400" kern="1200" dirty="0" err="1" smtClean="0">
                          <a:solidFill>
                            <a:schemeClr val="dk1"/>
                          </a:solidFill>
                          <a:effectLst/>
                          <a:latin typeface="+mn-lt"/>
                          <a:ea typeface="+mn-ea"/>
                          <a:cs typeface="+mn-cs"/>
                        </a:rPr>
                        <a:t>вероучительным</a:t>
                      </a:r>
                      <a:r>
                        <a:rPr lang="ru-RU" sz="1400" kern="1200" dirty="0" smtClean="0">
                          <a:solidFill>
                            <a:schemeClr val="dk1"/>
                          </a:solidFill>
                          <a:effectLst/>
                          <a:latin typeface="+mn-lt"/>
                          <a:ea typeface="+mn-ea"/>
                          <a:cs typeface="+mn-cs"/>
                        </a:rPr>
                        <a:t> предметам и предметам духовно-нравственной направленности</a:t>
                      </a:r>
                      <a:endParaRPr lang="ru-RU" sz="1400" dirty="0"/>
                    </a:p>
                  </a:txBody>
                  <a:tcPr/>
                </a:tc>
                <a:tc>
                  <a:txBody>
                    <a:bodyPr/>
                    <a:lstStyle/>
                    <a:p>
                      <a:pPr algn="ctr"/>
                      <a:r>
                        <a:rPr lang="ru-RU" sz="1400" dirty="0" smtClean="0"/>
                        <a:t>В наличии</a:t>
                      </a:r>
                      <a:endParaRPr lang="ru-RU" sz="1400" dirty="0"/>
                    </a:p>
                  </a:txBody>
                  <a:tcPr/>
                </a:tc>
                <a:extLst>
                  <a:ext uri="{0D108BD9-81ED-4DB2-BD59-A6C34878D82A}">
                    <a16:rowId xmlns="" xmlns:a16="http://schemas.microsoft.com/office/drawing/2014/main" val="1490167199"/>
                  </a:ext>
                </a:extLst>
              </a:tr>
            </a:tbl>
          </a:graphicData>
        </a:graphic>
      </p:graphicFrame>
      <p:graphicFrame>
        <p:nvGraphicFramePr>
          <p:cNvPr id="5" name="Таблица 4"/>
          <p:cNvGraphicFramePr>
            <a:graphicFrameLocks noGrp="1"/>
          </p:cNvGraphicFramePr>
          <p:nvPr>
            <p:extLst>
              <p:ext uri="{D42A27DB-BD31-4B8C-83A1-F6EECF244321}">
                <p14:modId xmlns="" xmlns:p14="http://schemas.microsoft.com/office/powerpoint/2010/main" val="1488289139"/>
              </p:ext>
            </p:extLst>
          </p:nvPr>
        </p:nvGraphicFramePr>
        <p:xfrm>
          <a:off x="796835" y="3941727"/>
          <a:ext cx="10470720" cy="2341507"/>
        </p:xfrm>
        <a:graphic>
          <a:graphicData uri="http://schemas.openxmlformats.org/drawingml/2006/table">
            <a:tbl>
              <a:tblPr bandRow="1">
                <a:tableStyleId>{5C22544A-7EE6-4342-B048-85BDC9FD1C3A}</a:tableStyleId>
              </a:tblPr>
              <a:tblGrid>
                <a:gridCol w="5235360">
                  <a:extLst>
                    <a:ext uri="{9D8B030D-6E8A-4147-A177-3AD203B41FA5}">
                      <a16:colId xmlns="" xmlns:a16="http://schemas.microsoft.com/office/drawing/2014/main" val="3675550844"/>
                    </a:ext>
                  </a:extLst>
                </a:gridCol>
                <a:gridCol w="5235360">
                  <a:extLst>
                    <a:ext uri="{9D8B030D-6E8A-4147-A177-3AD203B41FA5}">
                      <a16:colId xmlns="" xmlns:a16="http://schemas.microsoft.com/office/drawing/2014/main" val="3304424643"/>
                    </a:ext>
                  </a:extLst>
                </a:gridCol>
              </a:tblGrid>
              <a:tr h="1334039">
                <a:tc>
                  <a:txBody>
                    <a:bodyPr/>
                    <a:lstStyle/>
                    <a:p>
                      <a:r>
                        <a:rPr lang="ru-RU" sz="1400" kern="1200" dirty="0" smtClean="0">
                          <a:solidFill>
                            <a:schemeClr val="dk1"/>
                          </a:solidFill>
                          <a:effectLst/>
                          <a:latin typeface="+mn-lt"/>
                          <a:ea typeface="+mn-ea"/>
                          <a:cs typeface="+mn-cs"/>
                        </a:rPr>
                        <a:t>4. Преподавание каких предметов в соответствии со Стандартом учебно-воспитательной деятельности, реализуемой в воскресной школе, ведется на начальной ступени?</a:t>
                      </a:r>
                      <a:endParaRPr lang="ru-RU" sz="1400" dirty="0"/>
                    </a:p>
                  </a:txBody>
                  <a:tcPr/>
                </a:tc>
                <a:tc>
                  <a:txBody>
                    <a:bodyPr/>
                    <a:lstStyle/>
                    <a:p>
                      <a:pPr algn="ctr"/>
                      <a:r>
                        <a:rPr lang="ru-RU" sz="1400" dirty="0" smtClean="0"/>
                        <a:t>Введение в Закон Божий, Иконостас, Основы хорового и церковного пения.</a:t>
                      </a:r>
                      <a:endParaRPr lang="ru-RU" sz="1400" dirty="0"/>
                    </a:p>
                  </a:txBody>
                  <a:tcPr/>
                </a:tc>
                <a:extLst>
                  <a:ext uri="{0D108BD9-81ED-4DB2-BD59-A6C34878D82A}">
                    <a16:rowId xmlns="" xmlns:a16="http://schemas.microsoft.com/office/drawing/2014/main" val="3742929342"/>
                  </a:ext>
                </a:extLst>
              </a:tr>
              <a:tr h="1007468">
                <a:tc>
                  <a:txBody>
                    <a:bodyPr/>
                    <a:lstStyle/>
                    <a:p>
                      <a:r>
                        <a:rPr lang="ru-RU" sz="1400" kern="1200" dirty="0" smtClean="0">
                          <a:solidFill>
                            <a:schemeClr val="dk1"/>
                          </a:solidFill>
                          <a:effectLst/>
                          <a:latin typeface="+mn-lt"/>
                          <a:ea typeface="+mn-ea"/>
                          <a:cs typeface="+mn-cs"/>
                        </a:rPr>
                        <a:t>5. Преподавание каких предметов в соответствии со Стандартом учебно-воспитательной деятельности, реализуемой в воскресной школе, ведется на основной ступени?</a:t>
                      </a:r>
                      <a:endParaRPr lang="ru-RU" sz="1400" dirty="0"/>
                    </a:p>
                  </a:txBody>
                  <a:tcPr/>
                </a:tc>
                <a:tc>
                  <a:txBody>
                    <a:bodyPr/>
                    <a:lstStyle/>
                    <a:p>
                      <a:pPr algn="ctr"/>
                      <a:r>
                        <a:rPr lang="ru-RU" sz="1400" dirty="0" smtClean="0"/>
                        <a:t>Священное Писание: Новый Завет, Священное Писание Ветхий Завет, </a:t>
                      </a:r>
                      <a:r>
                        <a:rPr lang="ru-RU" sz="1400" dirty="0" err="1" smtClean="0"/>
                        <a:t>Литургика</a:t>
                      </a:r>
                      <a:r>
                        <a:rPr lang="ru-RU" sz="1400" dirty="0" smtClean="0"/>
                        <a:t>, Церковнославянский язык, Основы хорового и церковного пения, История христианской Церкви, Православное краеведение, Христианская нравственность.</a:t>
                      </a:r>
                      <a:endParaRPr lang="ru-RU" sz="1400" dirty="0"/>
                    </a:p>
                  </a:txBody>
                  <a:tcPr/>
                </a:tc>
                <a:extLst>
                  <a:ext uri="{0D108BD9-81ED-4DB2-BD59-A6C34878D82A}">
                    <a16:rowId xmlns="" xmlns:a16="http://schemas.microsoft.com/office/drawing/2014/main" val="1081280320"/>
                  </a:ext>
                </a:extLst>
              </a:tr>
            </a:tbl>
          </a:graphicData>
        </a:graphic>
      </p:graphicFrame>
    </p:spTree>
    <p:extLst>
      <p:ext uri="{BB962C8B-B14F-4D97-AF65-F5344CB8AC3E}">
        <p14:creationId xmlns="" xmlns:p14="http://schemas.microsoft.com/office/powerpoint/2010/main" val="317818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stani\Downloads\20240310_103614.jpg"/>
          <p:cNvPicPr>
            <a:picLocks noChangeAspect="1" noChangeArrowheads="1"/>
          </p:cNvPicPr>
          <p:nvPr/>
        </p:nvPicPr>
        <p:blipFill>
          <a:blip r:embed="rId2" cstate="print"/>
          <a:srcRect/>
          <a:stretch>
            <a:fillRect/>
          </a:stretch>
        </p:blipFill>
        <p:spPr bwMode="auto">
          <a:xfrm>
            <a:off x="4715691" y="5041392"/>
            <a:ext cx="2857359" cy="1789740"/>
          </a:xfrm>
          <a:prstGeom prst="rect">
            <a:avLst/>
          </a:prstGeom>
          <a:noFill/>
          <a:ln>
            <a:solidFill>
              <a:schemeClr val="bg1"/>
            </a:solidFill>
          </a:ln>
        </p:spPr>
      </p:pic>
      <p:pic>
        <p:nvPicPr>
          <p:cNvPr id="11" name="Рисунок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81032" y="2794623"/>
            <a:ext cx="2650222" cy="1889743"/>
          </a:xfrm>
          <a:prstGeom prst="rect">
            <a:avLst/>
          </a:prstGeom>
          <a:ln>
            <a:solidFill>
              <a:schemeClr val="accent6">
                <a:lumMod val="50000"/>
              </a:schemeClr>
            </a:solidFill>
          </a:ln>
        </p:spPr>
      </p:pic>
      <p:pic>
        <p:nvPicPr>
          <p:cNvPr id="1033" name="Picture 9" descr="C:\Users\stani\Downloads\20240310_103656.jpg"/>
          <p:cNvPicPr>
            <a:picLocks noChangeAspect="1" noChangeArrowheads="1"/>
          </p:cNvPicPr>
          <p:nvPr/>
        </p:nvPicPr>
        <p:blipFill>
          <a:blip r:embed="rId4" cstate="print"/>
          <a:srcRect/>
          <a:stretch>
            <a:fillRect/>
          </a:stretch>
        </p:blipFill>
        <p:spPr bwMode="auto">
          <a:xfrm>
            <a:off x="4469692" y="81854"/>
            <a:ext cx="3516660" cy="2347838"/>
          </a:xfrm>
          <a:prstGeom prst="rect">
            <a:avLst/>
          </a:prstGeom>
          <a:noFill/>
          <a:ln>
            <a:solidFill>
              <a:schemeClr val="bg1"/>
            </a:solidFill>
          </a:ln>
        </p:spPr>
      </p:pic>
      <p:sp>
        <p:nvSpPr>
          <p:cNvPr id="17" name="TextBox 16"/>
          <p:cNvSpPr txBox="1"/>
          <p:nvPr/>
        </p:nvSpPr>
        <p:spPr>
          <a:xfrm>
            <a:off x="3305665" y="2580241"/>
            <a:ext cx="6640680" cy="2246769"/>
          </a:xfrm>
          <a:prstGeom prst="rect">
            <a:avLst/>
          </a:prstGeom>
          <a:noFill/>
        </p:spPr>
        <p:txBody>
          <a:bodyPr wrap="square" rtlCol="0">
            <a:spAutoFit/>
          </a:bodyPr>
          <a:lstStyle/>
          <a:p>
            <a:r>
              <a:rPr lang="ru-RU" sz="1400" b="1" dirty="0" smtClean="0">
                <a:solidFill>
                  <a:schemeClr val="bg1"/>
                </a:solidFill>
              </a:rPr>
              <a:t>Наша Воскресная школа «Лоза» </a:t>
            </a:r>
            <a:r>
              <a:rPr lang="ru-RU" sz="1400" b="1" dirty="0">
                <a:solidFill>
                  <a:schemeClr val="bg1"/>
                </a:solidFill>
              </a:rPr>
              <a:t>н</a:t>
            </a:r>
            <a:r>
              <a:rPr lang="ru-RU" sz="1400" b="1" dirty="0" smtClean="0">
                <a:solidFill>
                  <a:schemeClr val="bg1"/>
                </a:solidFill>
              </a:rPr>
              <a:t>ачала своё существование с того момента, </a:t>
            </a:r>
            <a:r>
              <a:rPr lang="ru-RU" sz="1400" b="1" dirty="0">
                <a:solidFill>
                  <a:schemeClr val="bg1"/>
                </a:solidFill>
              </a:rPr>
              <a:t>к</a:t>
            </a:r>
            <a:r>
              <a:rPr lang="ru-RU" sz="1400" b="1" dirty="0" smtClean="0">
                <a:solidFill>
                  <a:schemeClr val="bg1"/>
                </a:solidFill>
              </a:rPr>
              <a:t>ак в Озинках появился священник Стахий Жулин. А было это в 2005 г. Сначала школа находилась в храме Святых Царственных Страстотерпцев (бывший магазин), а с 2019г.  в подклете нового храма в честь Феодоровской иконы Божией Матери. В школе имеется три просторных класса. Занятия проходят по субботам. А в воскресенье  в 09.30 – занимаются наши самые маленькие воспитанники, 0 класс (дошколята) и проходит кружок творчества для всех желающих ребят.</a:t>
            </a:r>
          </a:p>
          <a:p>
            <a:r>
              <a:rPr lang="ru-RU" sz="1400" b="1" dirty="0" smtClean="0">
                <a:solidFill>
                  <a:schemeClr val="bg1"/>
                </a:solidFill>
              </a:rPr>
              <a:t> По окончании занятий все идем на причастие. Также у нас проводятся занятия православного кружка в двух детских садах.</a:t>
            </a:r>
            <a:endParaRPr lang="ru-RU" sz="1400" b="1" dirty="0">
              <a:solidFill>
                <a:schemeClr val="bg1"/>
              </a:solidFill>
            </a:endParaRPr>
          </a:p>
        </p:txBody>
      </p:sp>
      <p:pic>
        <p:nvPicPr>
          <p:cNvPr id="10" name="Рисунок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689617" y="31503"/>
            <a:ext cx="3483428" cy="2612571"/>
          </a:xfrm>
          <a:prstGeom prst="rect">
            <a:avLst/>
          </a:prstGeom>
          <a:ln>
            <a:solidFill>
              <a:schemeClr val="accent1">
                <a:lumMod val="50000"/>
              </a:schemeClr>
            </a:solidFill>
          </a:ln>
        </p:spPr>
      </p:pic>
      <p:pic>
        <p:nvPicPr>
          <p:cNvPr id="13" name="Рисунок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689617" y="4880663"/>
            <a:ext cx="3441637" cy="1935921"/>
          </a:xfrm>
          <a:prstGeom prst="rect">
            <a:avLst/>
          </a:prstGeom>
          <a:ln>
            <a:solidFill>
              <a:schemeClr val="accent5">
                <a:lumMod val="50000"/>
              </a:schemeClr>
            </a:solidFill>
          </a:ln>
        </p:spPr>
      </p:pic>
      <p:pic>
        <p:nvPicPr>
          <p:cNvPr id="3" name="Объект 2"/>
          <p:cNvPicPr>
            <a:picLocks noGrp="1" noChangeAspect="1"/>
          </p:cNvPicPr>
          <p:nvPr>
            <p:ph idx="1"/>
          </p:nvPr>
        </p:nvPicPr>
        <p:blipFill>
          <a:blip r:embed="rId7" cstate="print">
            <a:extLst>
              <a:ext uri="{28A0092B-C50C-407E-A947-70E740481C1C}">
                <a14:useLocalDpi xmlns="" xmlns:a14="http://schemas.microsoft.com/office/drawing/2010/main" val="0"/>
              </a:ext>
            </a:extLst>
          </a:blip>
          <a:stretch>
            <a:fillRect/>
          </a:stretch>
        </p:blipFill>
        <p:spPr>
          <a:xfrm>
            <a:off x="59365" y="163889"/>
            <a:ext cx="3788479" cy="2135174"/>
          </a:xfrm>
        </p:spPr>
      </p:pic>
      <p:sp>
        <p:nvSpPr>
          <p:cNvPr id="4" name="TextBox 3"/>
          <p:cNvSpPr txBox="1"/>
          <p:nvPr/>
        </p:nvSpPr>
        <p:spPr>
          <a:xfrm>
            <a:off x="408743" y="182052"/>
            <a:ext cx="3379195" cy="276999"/>
          </a:xfrm>
          <a:prstGeom prst="rect">
            <a:avLst/>
          </a:prstGeom>
          <a:noFill/>
        </p:spPr>
        <p:txBody>
          <a:bodyPr wrap="none" rtlCol="0">
            <a:spAutoFit/>
          </a:bodyPr>
          <a:lstStyle/>
          <a:p>
            <a:r>
              <a:rPr lang="ru-RU" sz="1200" b="1" dirty="0" smtClean="0">
                <a:solidFill>
                  <a:schemeClr val="bg1"/>
                </a:solidFill>
              </a:rPr>
              <a:t>Храм святых Царственных Страстотерпцев</a:t>
            </a:r>
            <a:endParaRPr lang="ru-RU" sz="1200" b="1" dirty="0">
              <a:solidFill>
                <a:schemeClr val="bg1"/>
              </a:solidFill>
            </a:endParaRPr>
          </a:p>
        </p:txBody>
      </p:sp>
      <p:pic>
        <p:nvPicPr>
          <p:cNvPr id="5" name="Рисунок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4524" y="2600514"/>
            <a:ext cx="3261141" cy="1933303"/>
          </a:xfrm>
          <a:prstGeom prst="rect">
            <a:avLst/>
          </a:prstGeom>
        </p:spPr>
      </p:pic>
      <p:pic>
        <p:nvPicPr>
          <p:cNvPr id="6" name="Рисунок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9683" y="4912910"/>
            <a:ext cx="3320506" cy="1871426"/>
          </a:xfrm>
          <a:prstGeom prst="rect">
            <a:avLst/>
          </a:prstGeom>
        </p:spPr>
      </p:pic>
      <p:sp>
        <p:nvSpPr>
          <p:cNvPr id="7" name="TextBox 6"/>
          <p:cNvSpPr txBox="1"/>
          <p:nvPr/>
        </p:nvSpPr>
        <p:spPr>
          <a:xfrm>
            <a:off x="4491203" y="163889"/>
            <a:ext cx="3495149" cy="276999"/>
          </a:xfrm>
          <a:prstGeom prst="rect">
            <a:avLst/>
          </a:prstGeom>
          <a:noFill/>
        </p:spPr>
        <p:txBody>
          <a:bodyPr wrap="square" rtlCol="0">
            <a:spAutoFit/>
          </a:bodyPr>
          <a:lstStyle/>
          <a:p>
            <a:pPr algn="ctr"/>
            <a:r>
              <a:rPr lang="ru-RU" sz="1200" b="1" dirty="0" smtClean="0">
                <a:solidFill>
                  <a:schemeClr val="bg1"/>
                </a:solidFill>
              </a:rPr>
              <a:t>Храм Феодоровской иконы Божией Матери</a:t>
            </a:r>
            <a:endParaRPr lang="ru-RU" sz="1200" b="1" dirty="0">
              <a:solidFill>
                <a:schemeClr val="bg1"/>
              </a:solidFill>
            </a:endParaRPr>
          </a:p>
        </p:txBody>
      </p:sp>
    </p:spTree>
    <p:extLst>
      <p:ext uri="{BB962C8B-B14F-4D97-AF65-F5344CB8AC3E}">
        <p14:creationId xmlns="" xmlns:p14="http://schemas.microsoft.com/office/powerpoint/2010/main" val="334685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940" y="2890198"/>
            <a:ext cx="2102872" cy="2803829"/>
          </a:xfrm>
          <a:prstGeom prst="rect">
            <a:avLst/>
          </a:prstGeo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1527013" y="3157929"/>
            <a:ext cx="2803829" cy="1261723"/>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80705" y="132431"/>
            <a:ext cx="4206695" cy="1893013"/>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13343" y="3892731"/>
            <a:ext cx="2216890" cy="2955853"/>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957399" y="3892731"/>
            <a:ext cx="2223952" cy="2965269"/>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845307" y="2280042"/>
            <a:ext cx="3622178" cy="2702158"/>
          </a:xfrm>
          <a:prstGeom prst="rect">
            <a:avLst/>
          </a:prstGeom>
        </p:spPr>
      </p:pic>
      <p:sp>
        <p:nvSpPr>
          <p:cNvPr id="12" name="TextBox 11"/>
          <p:cNvSpPr txBox="1"/>
          <p:nvPr/>
        </p:nvSpPr>
        <p:spPr>
          <a:xfrm>
            <a:off x="141519" y="79992"/>
            <a:ext cx="4439186" cy="2308324"/>
          </a:xfrm>
          <a:prstGeom prst="rect">
            <a:avLst/>
          </a:prstGeom>
          <a:noFill/>
        </p:spPr>
        <p:txBody>
          <a:bodyPr wrap="square" rtlCol="0">
            <a:spAutoFit/>
          </a:bodyPr>
          <a:lstStyle/>
          <a:p>
            <a:pPr algn="ctr"/>
            <a:r>
              <a:rPr lang="ru-RU" sz="1200" b="1" dirty="0" smtClean="0">
                <a:solidFill>
                  <a:schemeClr val="bg1"/>
                </a:solidFill>
              </a:rPr>
              <a:t>В жизни нашей школы много интересного!</a:t>
            </a:r>
          </a:p>
          <a:p>
            <a:pPr algn="ctr"/>
            <a:r>
              <a:rPr lang="ru-RU" sz="1200" b="1" dirty="0" smtClean="0">
                <a:solidFill>
                  <a:schemeClr val="bg1"/>
                </a:solidFill>
              </a:rPr>
              <a:t>Расскажем о последних событиях. </a:t>
            </a:r>
          </a:p>
          <a:p>
            <a:pPr algn="ctr"/>
            <a:r>
              <a:rPr lang="ru-RU" sz="1200" b="1" dirty="0" smtClean="0">
                <a:solidFill>
                  <a:schemeClr val="bg1"/>
                </a:solidFill>
              </a:rPr>
              <a:t>Летняя площадка 2022г. </a:t>
            </a:r>
          </a:p>
          <a:p>
            <a:pPr algn="ctr"/>
            <a:r>
              <a:rPr lang="ru-RU" sz="1200" b="1" dirty="0" smtClean="0">
                <a:solidFill>
                  <a:schemeClr val="bg1"/>
                </a:solidFill>
              </a:rPr>
              <a:t>Она длилась всего 5 дней,</a:t>
            </a:r>
          </a:p>
          <a:p>
            <a:pPr algn="ctr"/>
            <a:r>
              <a:rPr lang="ru-RU" sz="1200" b="1" dirty="0" smtClean="0">
                <a:solidFill>
                  <a:schemeClr val="bg1"/>
                </a:solidFill>
              </a:rPr>
              <a:t>но это лето ребята запомнят надолго.</a:t>
            </a:r>
          </a:p>
          <a:p>
            <a:pPr algn="ctr"/>
            <a:r>
              <a:rPr lang="ru-RU" sz="1200" b="1" dirty="0" smtClean="0">
                <a:solidFill>
                  <a:schemeClr val="bg1"/>
                </a:solidFill>
              </a:rPr>
              <a:t>1 день-знакомство с житием </a:t>
            </a:r>
            <a:r>
              <a:rPr lang="ru-RU" sz="1200" b="1" dirty="0" err="1" smtClean="0">
                <a:solidFill>
                  <a:schemeClr val="bg1"/>
                </a:solidFill>
              </a:rPr>
              <a:t>прп.Евфросина</a:t>
            </a:r>
            <a:r>
              <a:rPr lang="ru-RU" sz="1200" b="1" dirty="0" smtClean="0">
                <a:solidFill>
                  <a:schemeClr val="bg1"/>
                </a:solidFill>
              </a:rPr>
              <a:t> повара (создание кукол и декорации к спектаклю)</a:t>
            </a:r>
          </a:p>
          <a:p>
            <a:pPr algn="ctr"/>
            <a:r>
              <a:rPr lang="ru-RU" sz="1200" b="1" dirty="0" smtClean="0">
                <a:solidFill>
                  <a:schemeClr val="bg1"/>
                </a:solidFill>
              </a:rPr>
              <a:t>2 день- «Вкусно и просто». Ребятам была представлена презентация о блюдах с рецептами, которые они записали и приготовили. А затем  выполняли </a:t>
            </a:r>
            <a:r>
              <a:rPr lang="ru-RU" sz="1200" b="1" dirty="0" err="1" smtClean="0">
                <a:solidFill>
                  <a:schemeClr val="bg1"/>
                </a:solidFill>
              </a:rPr>
              <a:t>дом.задание</a:t>
            </a:r>
            <a:r>
              <a:rPr lang="ru-RU" sz="1200" b="1" dirty="0" smtClean="0">
                <a:solidFill>
                  <a:schemeClr val="bg1"/>
                </a:solidFill>
              </a:rPr>
              <a:t>- готовили дома и присылали фото отчёты.</a:t>
            </a:r>
          </a:p>
          <a:p>
            <a:pPr algn="ctr"/>
            <a:r>
              <a:rPr lang="ru-RU" sz="1200" b="1" dirty="0" smtClean="0">
                <a:solidFill>
                  <a:schemeClr val="bg1"/>
                </a:solidFill>
              </a:rPr>
              <a:t>Было очень интересно и вкусно!!!</a:t>
            </a:r>
          </a:p>
        </p:txBody>
      </p:sp>
      <p:sp>
        <p:nvSpPr>
          <p:cNvPr id="13" name="TextBox 12"/>
          <p:cNvSpPr txBox="1"/>
          <p:nvPr/>
        </p:nvSpPr>
        <p:spPr>
          <a:xfrm>
            <a:off x="4111630" y="2254748"/>
            <a:ext cx="2917274" cy="461665"/>
          </a:xfrm>
          <a:prstGeom prst="rect">
            <a:avLst/>
          </a:prstGeom>
          <a:noFill/>
        </p:spPr>
        <p:txBody>
          <a:bodyPr wrap="square" rtlCol="0">
            <a:spAutoFit/>
          </a:bodyPr>
          <a:lstStyle/>
          <a:p>
            <a:pPr algn="ctr"/>
            <a:r>
              <a:rPr lang="ru-RU" sz="1200" i="1" dirty="0" smtClean="0">
                <a:solidFill>
                  <a:schemeClr val="bg1"/>
                </a:solidFill>
              </a:rPr>
              <a:t>А это наши Батюшки-жюри-дегустируют</a:t>
            </a:r>
            <a:endParaRPr lang="ru-RU" sz="1200" i="1" dirty="0">
              <a:solidFill>
                <a:schemeClr val="bg1"/>
              </a:solidFill>
            </a:endParaRPr>
          </a:p>
        </p:txBody>
      </p:sp>
      <p:pic>
        <p:nvPicPr>
          <p:cNvPr id="14" name="Объект 13"/>
          <p:cNvPicPr>
            <a:picLocks noGrp="1" noChangeAspect="1"/>
          </p:cNvPicPr>
          <p:nvPr>
            <p:ph idx="1"/>
          </p:nvPr>
        </p:nvPicPr>
        <p:blipFill>
          <a:blip r:embed="rId8" cstate="print">
            <a:extLst>
              <a:ext uri="{28A0092B-C50C-407E-A947-70E740481C1C}">
                <a14:useLocalDpi xmlns="" xmlns:a14="http://schemas.microsoft.com/office/drawing/2010/main" val="0"/>
              </a:ext>
            </a:extLst>
          </a:blip>
          <a:stretch>
            <a:fillRect/>
          </a:stretch>
        </p:blipFill>
        <p:spPr>
          <a:xfrm>
            <a:off x="8816429" y="113602"/>
            <a:ext cx="3318066" cy="1493130"/>
          </a:xfrm>
        </p:spPr>
      </p:pic>
      <p:pic>
        <p:nvPicPr>
          <p:cNvPr id="15" name="Рисунок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339240" y="1591555"/>
            <a:ext cx="2700592" cy="2025444"/>
          </a:xfrm>
          <a:prstGeom prst="rect">
            <a:avLst/>
          </a:prstGeom>
        </p:spPr>
      </p:pic>
      <p:pic>
        <p:nvPicPr>
          <p:cNvPr id="16" name="Рисунок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186795" y="5310297"/>
            <a:ext cx="3241756" cy="1458790"/>
          </a:xfrm>
          <a:prstGeom prst="rect">
            <a:avLst/>
          </a:prstGeom>
        </p:spPr>
      </p:pic>
    </p:spTree>
    <p:extLst>
      <p:ext uri="{BB962C8B-B14F-4D97-AF65-F5344CB8AC3E}">
        <p14:creationId xmlns="" xmlns:p14="http://schemas.microsoft.com/office/powerpoint/2010/main" val="2579670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10607" y="105662"/>
            <a:ext cx="4880691" cy="3660518"/>
          </a:xfrm>
          <a:prstGeom prst="rect">
            <a:avLst/>
          </a:prstGeom>
          <a:ln>
            <a:solidFill>
              <a:schemeClr val="accent1"/>
            </a:solidFill>
          </a:ln>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3025" y="1806653"/>
            <a:ext cx="3314913" cy="2486185"/>
          </a:xfrm>
          <a:prstGeom prst="rect">
            <a:avLst/>
          </a:prstGeom>
          <a:ln>
            <a:solidFill>
              <a:schemeClr val="bg1"/>
            </a:solidFill>
          </a:ln>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85776" y="61664"/>
            <a:ext cx="2444021" cy="3256658"/>
          </a:xfrm>
          <a:prstGeom prst="rect">
            <a:avLst/>
          </a:prstGeom>
          <a:ln>
            <a:solidFill>
              <a:schemeClr val="tx2"/>
            </a:solidFill>
          </a:ln>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9033" y="4412356"/>
            <a:ext cx="3260859" cy="2445644"/>
          </a:xfrm>
          <a:prstGeom prst="rect">
            <a:avLst/>
          </a:prstGeom>
          <a:ln>
            <a:solidFill>
              <a:schemeClr val="accent3"/>
            </a:solidFill>
          </a:ln>
        </p:spPr>
      </p:pic>
      <p:pic>
        <p:nvPicPr>
          <p:cNvPr id="14" name="Объект 13"/>
          <p:cNvPicPr>
            <a:picLocks noGrp="1" noChangeAspect="1"/>
          </p:cNvPicPr>
          <p:nvPr>
            <p:ph idx="1"/>
          </p:nvPr>
        </p:nvPicPr>
        <p:blipFill>
          <a:blip r:embed="rId6" cstate="print">
            <a:extLst>
              <a:ext uri="{28A0092B-C50C-407E-A947-70E740481C1C}">
                <a14:useLocalDpi xmlns="" xmlns:a14="http://schemas.microsoft.com/office/drawing/2010/main" val="0"/>
              </a:ext>
            </a:extLst>
          </a:blip>
          <a:stretch>
            <a:fillRect/>
          </a:stretch>
        </p:blipFill>
        <p:spPr>
          <a:xfrm>
            <a:off x="0" y="61664"/>
            <a:ext cx="3935017" cy="1770758"/>
          </a:xfrm>
        </p:spPr>
      </p:pic>
      <p:sp>
        <p:nvSpPr>
          <p:cNvPr id="15" name="TextBox 14"/>
          <p:cNvSpPr txBox="1"/>
          <p:nvPr/>
        </p:nvSpPr>
        <p:spPr>
          <a:xfrm flipH="1">
            <a:off x="7110606" y="3866606"/>
            <a:ext cx="4880691" cy="1384995"/>
          </a:xfrm>
          <a:prstGeom prst="rect">
            <a:avLst/>
          </a:prstGeom>
          <a:noFill/>
        </p:spPr>
        <p:txBody>
          <a:bodyPr wrap="square" rtlCol="0">
            <a:spAutoFit/>
          </a:bodyPr>
          <a:lstStyle/>
          <a:p>
            <a:r>
              <a:rPr lang="ru-RU" sz="1200" b="1" i="1" dirty="0" smtClean="0">
                <a:solidFill>
                  <a:schemeClr val="bg1"/>
                </a:solidFill>
              </a:rPr>
              <a:t>3-й день был посвящен флористике. Ребятам рассказали что означают цвета священнических облачений. Далее ребятам было предложено сделать цветочную композицию, дать ей название и подарить ее кому пожелают.</a:t>
            </a:r>
          </a:p>
          <a:p>
            <a:endParaRPr lang="ru-RU" sz="1200" b="1" i="1" dirty="0" smtClean="0">
              <a:solidFill>
                <a:schemeClr val="bg1"/>
              </a:solidFill>
            </a:endParaRPr>
          </a:p>
          <a:p>
            <a:r>
              <a:rPr lang="ru-RU" sz="1200" b="1" i="1" dirty="0" smtClean="0">
                <a:solidFill>
                  <a:schemeClr val="bg1"/>
                </a:solidFill>
              </a:rPr>
              <a:t>4-й день, мы все вместе смотрели мультфильм «Забытое чудо» в РДК, а потом ели мороженое</a:t>
            </a:r>
            <a:endParaRPr lang="ru-RU" sz="1200" b="1" i="1" dirty="0">
              <a:solidFill>
                <a:schemeClr val="bg1"/>
              </a:solidFill>
            </a:endParaRPr>
          </a:p>
        </p:txBody>
      </p:sp>
      <p:pic>
        <p:nvPicPr>
          <p:cNvPr id="16" name="Рисунок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548948" y="5186956"/>
            <a:ext cx="2228059" cy="1671044"/>
          </a:xfrm>
          <a:prstGeom prst="rect">
            <a:avLst/>
          </a:prstGeom>
        </p:spPr>
      </p:pic>
      <p:pic>
        <p:nvPicPr>
          <p:cNvPr id="17" name="Рисунок 1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184951" y="5269192"/>
            <a:ext cx="2094954" cy="1571216"/>
          </a:xfrm>
          <a:prstGeom prst="rect">
            <a:avLst/>
          </a:prstGeom>
        </p:spPr>
      </p:pic>
      <p:pic>
        <p:nvPicPr>
          <p:cNvPr id="3" name="Рисунок 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935017" y="3461657"/>
            <a:ext cx="2535648" cy="3378751"/>
          </a:xfrm>
          <a:prstGeom prst="rect">
            <a:avLst/>
          </a:prstGeom>
        </p:spPr>
      </p:pic>
    </p:spTree>
    <p:extLst>
      <p:ext uri="{BB962C8B-B14F-4D97-AF65-F5344CB8AC3E}">
        <p14:creationId xmlns="" xmlns:p14="http://schemas.microsoft.com/office/powerpoint/2010/main" val="2929324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6408"/>
            <a:ext cx="3698710" cy="2774033"/>
          </a:xfrm>
          <a:prstGeom prst="rect">
            <a:avLst/>
          </a:prstGeom>
        </p:spPr>
      </p:pic>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4270209" y="0"/>
            <a:ext cx="3651582" cy="2738687"/>
          </a:xfrm>
          <a:prstGeom prst="rect">
            <a:avLst/>
          </a:prstGeom>
        </p:spPr>
      </p:pic>
      <p:pic>
        <p:nvPicPr>
          <p:cNvPr id="11" name="Рисунок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3000123"/>
            <a:ext cx="3677410" cy="2758058"/>
          </a:xfrm>
          <a:prstGeom prst="rect">
            <a:avLst/>
          </a:prstGeom>
        </p:spPr>
      </p:pic>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55917" y="2869095"/>
            <a:ext cx="3907255" cy="2930441"/>
          </a:xfrm>
          <a:prstGeom prst="rect">
            <a:avLst/>
          </a:prstGeom>
        </p:spPr>
      </p:pic>
      <p:pic>
        <p:nvPicPr>
          <p:cNvPr id="13" name="Рисунок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677835" y="3143048"/>
            <a:ext cx="3514165" cy="2635624"/>
          </a:xfrm>
          <a:prstGeom prst="rect">
            <a:avLst/>
          </a:prstGeom>
        </p:spPr>
      </p:pic>
      <p:pic>
        <p:nvPicPr>
          <p:cNvPr id="14" name="Рисунок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606117" y="179683"/>
            <a:ext cx="3585883" cy="2689412"/>
          </a:xfrm>
          <a:prstGeom prst="rect">
            <a:avLst/>
          </a:prstGeom>
        </p:spPr>
      </p:pic>
      <p:sp>
        <p:nvSpPr>
          <p:cNvPr id="15" name="Объект 14"/>
          <p:cNvSpPr>
            <a:spLocks noGrp="1"/>
          </p:cNvSpPr>
          <p:nvPr>
            <p:ph idx="1"/>
          </p:nvPr>
        </p:nvSpPr>
        <p:spPr>
          <a:xfrm>
            <a:off x="767156" y="5888589"/>
            <a:ext cx="10353762" cy="930266"/>
          </a:xfrm>
        </p:spPr>
        <p:txBody>
          <a:bodyPr>
            <a:normAutofit fontScale="92500" lnSpcReduction="10000"/>
          </a:bodyPr>
          <a:lstStyle/>
          <a:p>
            <a:pPr algn="ctr"/>
            <a:r>
              <a:rPr lang="ru-RU" sz="1400" b="1" dirty="0" smtClean="0">
                <a:solidFill>
                  <a:schemeClr val="bg1"/>
                </a:solidFill>
                <a:effectLst/>
              </a:rPr>
              <a:t>5-й, последний день летней площадки.</a:t>
            </a:r>
          </a:p>
          <a:p>
            <a:pPr algn="ctr"/>
            <a:r>
              <a:rPr lang="ru-RU" sz="1400" b="1" dirty="0" smtClean="0">
                <a:solidFill>
                  <a:schemeClr val="bg1"/>
                </a:solidFill>
                <a:effectLst/>
              </a:rPr>
              <a:t>Декорации и куклы готовы,  репетиции проведены. И вот ребята показывают итоговую работу- кукольный спектакль по мотивам жития </a:t>
            </a:r>
            <a:r>
              <a:rPr lang="ru-RU" sz="1400" b="1" dirty="0" err="1" smtClean="0">
                <a:solidFill>
                  <a:schemeClr val="bg1"/>
                </a:solidFill>
                <a:effectLst/>
              </a:rPr>
              <a:t>прп.Евфросина</a:t>
            </a:r>
            <a:r>
              <a:rPr lang="ru-RU" sz="1400" b="1" dirty="0" smtClean="0">
                <a:solidFill>
                  <a:schemeClr val="bg1"/>
                </a:solidFill>
                <a:effectLst/>
              </a:rPr>
              <a:t> повара.</a:t>
            </a:r>
          </a:p>
          <a:p>
            <a:pPr algn="ctr"/>
            <a:endParaRPr lang="ru-RU" b="1" dirty="0">
              <a:solidFill>
                <a:schemeClr val="bg1"/>
              </a:solidFill>
              <a:effectLst/>
            </a:endParaRPr>
          </a:p>
        </p:txBody>
      </p:sp>
    </p:spTree>
    <p:extLst>
      <p:ext uri="{BB962C8B-B14F-4D97-AF65-F5344CB8AC3E}">
        <p14:creationId xmlns="" xmlns:p14="http://schemas.microsoft.com/office/powerpoint/2010/main" val="228229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220199" y="2286000"/>
            <a:ext cx="2449286" cy="1836965"/>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601833"/>
            <a:ext cx="2229393" cy="1672045"/>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68831" y="533401"/>
            <a:ext cx="2163109" cy="1622332"/>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306320" y="2536371"/>
            <a:ext cx="1312817" cy="1750423"/>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34886" y="0"/>
            <a:ext cx="1772610" cy="1772610"/>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42183" y="0"/>
            <a:ext cx="2405569" cy="1637765"/>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0"/>
            <a:ext cx="2259077" cy="1503507"/>
          </a:xfrm>
          <a:prstGeom prst="rect">
            <a:avLst/>
          </a:prstGeom>
        </p:spPr>
      </p:pic>
      <p:pic>
        <p:nvPicPr>
          <p:cNvPr id="11" name="Рисунок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 y="3183817"/>
            <a:ext cx="2213767" cy="1660326"/>
          </a:xfrm>
          <a:prstGeom prst="rect">
            <a:avLst/>
          </a:prstGeom>
        </p:spPr>
      </p:pic>
      <p:pic>
        <p:nvPicPr>
          <p:cNvPr id="12" name="Рисунок 1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47367" y="4965911"/>
            <a:ext cx="2323689" cy="1707032"/>
          </a:xfrm>
          <a:prstGeom prst="rect">
            <a:avLst/>
          </a:prstGeom>
        </p:spPr>
      </p:pic>
      <p:pic>
        <p:nvPicPr>
          <p:cNvPr id="14" name="Рисунок 13"/>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732680" y="0"/>
            <a:ext cx="2459320" cy="2095885"/>
          </a:xfrm>
          <a:prstGeom prst="rect">
            <a:avLst/>
          </a:prstGeom>
        </p:spPr>
      </p:pic>
      <p:pic>
        <p:nvPicPr>
          <p:cNvPr id="15" name="Рисунок 14"/>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9114147" y="4291814"/>
            <a:ext cx="2914568" cy="2566186"/>
          </a:xfrm>
          <a:prstGeom prst="rect">
            <a:avLst/>
          </a:prstGeom>
        </p:spPr>
      </p:pic>
      <p:pic>
        <p:nvPicPr>
          <p:cNvPr id="16" name="Рисунок 1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754085" y="4528457"/>
            <a:ext cx="2329543" cy="2329543"/>
          </a:xfrm>
          <a:prstGeom prst="rect">
            <a:avLst/>
          </a:prstGeom>
        </p:spPr>
      </p:pic>
      <p:pic>
        <p:nvPicPr>
          <p:cNvPr id="17" name="Рисунок 16"/>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6324600" y="4795220"/>
            <a:ext cx="2062780" cy="2062780"/>
          </a:xfrm>
          <a:prstGeom prst="rect">
            <a:avLst/>
          </a:prstGeom>
        </p:spPr>
      </p:pic>
      <p:sp>
        <p:nvSpPr>
          <p:cNvPr id="18" name="TextBox 17"/>
          <p:cNvSpPr txBox="1"/>
          <p:nvPr/>
        </p:nvSpPr>
        <p:spPr>
          <a:xfrm>
            <a:off x="3389432" y="134396"/>
            <a:ext cx="2580386" cy="461665"/>
          </a:xfrm>
          <a:prstGeom prst="rect">
            <a:avLst/>
          </a:prstGeom>
          <a:noFill/>
        </p:spPr>
        <p:txBody>
          <a:bodyPr wrap="none" rtlCol="0">
            <a:spAutoFit/>
          </a:bodyPr>
          <a:lstStyle/>
          <a:p>
            <a:r>
              <a:rPr lang="ru-RU" sz="2400" b="1" dirty="0" smtClean="0">
                <a:solidFill>
                  <a:schemeClr val="bg1"/>
                </a:solidFill>
              </a:rPr>
              <a:t>Наши праздники</a:t>
            </a:r>
            <a:endParaRPr lang="ru-RU" sz="2400" b="1" dirty="0">
              <a:solidFill>
                <a:schemeClr val="bg1"/>
              </a:solidFill>
            </a:endParaRPr>
          </a:p>
        </p:txBody>
      </p:sp>
      <p:pic>
        <p:nvPicPr>
          <p:cNvPr id="13" name="Рисунок 12"/>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3636184" y="1447494"/>
            <a:ext cx="5224432" cy="3484043"/>
          </a:xfrm>
          <a:prstGeom prst="rect">
            <a:avLst/>
          </a:prstGeom>
        </p:spPr>
      </p:pic>
    </p:spTree>
    <p:extLst>
      <p:ext uri="{BB962C8B-B14F-4D97-AF65-F5344CB8AC3E}">
        <p14:creationId xmlns="" xmlns:p14="http://schemas.microsoft.com/office/powerpoint/2010/main" val="156396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982200" y="959568"/>
            <a:ext cx="2209800" cy="3300635"/>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02486" y="3993225"/>
            <a:ext cx="3189514" cy="2135433"/>
          </a:xfrm>
          <a:prstGeom prst="rect">
            <a:avLst/>
          </a:prstGeom>
        </p:spPr>
      </p:pic>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308109"/>
            <a:ext cx="2491723" cy="1668147"/>
          </a:xfrm>
          <a:prstGeom prst="rect">
            <a:avLst/>
          </a:prstGeom>
        </p:spPr>
      </p:pic>
      <p:pic>
        <p:nvPicPr>
          <p:cNvPr id="1026" name="Picture 2" descr="C:\Users\stani\Desktop\ozinskiy-rayon-saratovskoy-oblasti.jpg"/>
          <p:cNvPicPr>
            <a:picLocks noChangeAspect="1" noChangeArrowheads="1"/>
          </p:cNvPicPr>
          <p:nvPr/>
        </p:nvPicPr>
        <p:blipFill>
          <a:blip r:embed="rId5" cstate="print"/>
          <a:srcRect/>
          <a:stretch>
            <a:fillRect/>
          </a:stretch>
        </p:blipFill>
        <p:spPr bwMode="auto">
          <a:xfrm rot="20767861">
            <a:off x="2813204" y="-65314"/>
            <a:ext cx="3367314" cy="2525486"/>
          </a:xfrm>
          <a:prstGeom prst="rect">
            <a:avLst/>
          </a:prstGeom>
          <a:noFill/>
        </p:spPr>
      </p:pic>
      <p:pic>
        <p:nvPicPr>
          <p:cNvPr id="1027" name="Picture 3" descr="C:\Users\stani\Desktop\Y4fpXvNEwUU.jpg"/>
          <p:cNvPicPr>
            <a:picLocks noChangeAspect="1" noChangeArrowheads="1"/>
          </p:cNvPicPr>
          <p:nvPr/>
        </p:nvPicPr>
        <p:blipFill>
          <a:blip r:embed="rId6" cstate="print"/>
          <a:srcRect/>
          <a:stretch>
            <a:fillRect/>
          </a:stretch>
        </p:blipFill>
        <p:spPr bwMode="auto">
          <a:xfrm rot="696427">
            <a:off x="6270172" y="-239487"/>
            <a:ext cx="1534886" cy="2556544"/>
          </a:xfrm>
          <a:prstGeom prst="rect">
            <a:avLst/>
          </a:prstGeom>
          <a:noFill/>
        </p:spPr>
      </p:pic>
      <p:pic>
        <p:nvPicPr>
          <p:cNvPr id="1028" name="Picture 4" descr="C:\Users\stani\Desktop\a65b8064-70ae-4bd5-bb8f-d01972c94587.jpg"/>
          <p:cNvPicPr>
            <a:picLocks noChangeAspect="1" noChangeArrowheads="1"/>
          </p:cNvPicPr>
          <p:nvPr/>
        </p:nvPicPr>
        <p:blipFill>
          <a:blip r:embed="rId7" cstate="print"/>
          <a:srcRect/>
          <a:stretch>
            <a:fillRect/>
          </a:stretch>
        </p:blipFill>
        <p:spPr bwMode="auto">
          <a:xfrm rot="20961097">
            <a:off x="-54430" y="-130629"/>
            <a:ext cx="3106058" cy="2329543"/>
          </a:xfrm>
          <a:prstGeom prst="rect">
            <a:avLst/>
          </a:prstGeom>
          <a:noFill/>
        </p:spPr>
      </p:pic>
      <p:pic>
        <p:nvPicPr>
          <p:cNvPr id="1029" name="Picture 5" descr="C:\Users\stani\Desktop\382837.jpg"/>
          <p:cNvPicPr>
            <a:picLocks noChangeAspect="1" noChangeArrowheads="1"/>
          </p:cNvPicPr>
          <p:nvPr/>
        </p:nvPicPr>
        <p:blipFill>
          <a:blip r:embed="rId8" cstate="print"/>
          <a:srcRect/>
          <a:stretch>
            <a:fillRect/>
          </a:stretch>
        </p:blipFill>
        <p:spPr bwMode="auto">
          <a:xfrm rot="582209">
            <a:off x="7609115" y="-10885"/>
            <a:ext cx="3298371" cy="1796143"/>
          </a:xfrm>
          <a:prstGeom prst="rect">
            <a:avLst/>
          </a:prstGeom>
          <a:noFill/>
        </p:spPr>
      </p:pic>
      <p:pic>
        <p:nvPicPr>
          <p:cNvPr id="1031" name="Picture 7" descr="C:\Users\stani\Desktop\eadce901-b9f8-4214-aa2b-599c97246b8f.jpg"/>
          <p:cNvPicPr>
            <a:picLocks noChangeAspect="1" noChangeArrowheads="1"/>
          </p:cNvPicPr>
          <p:nvPr/>
        </p:nvPicPr>
        <p:blipFill>
          <a:blip r:embed="rId9" cstate="print"/>
          <a:srcRect/>
          <a:stretch>
            <a:fillRect/>
          </a:stretch>
        </p:blipFill>
        <p:spPr bwMode="auto">
          <a:xfrm>
            <a:off x="381001" y="2073730"/>
            <a:ext cx="2884714" cy="2163536"/>
          </a:xfrm>
          <a:prstGeom prst="rect">
            <a:avLst/>
          </a:prstGeom>
          <a:noFill/>
        </p:spPr>
      </p:pic>
      <p:pic>
        <p:nvPicPr>
          <p:cNvPr id="1032" name="Picture 8" descr="C:\Users\stani\Desktop\261220181551111120181608EPN_8168.jpg"/>
          <p:cNvPicPr>
            <a:picLocks noChangeAspect="1" noChangeArrowheads="1"/>
          </p:cNvPicPr>
          <p:nvPr/>
        </p:nvPicPr>
        <p:blipFill>
          <a:blip r:embed="rId10" cstate="print"/>
          <a:srcRect/>
          <a:stretch>
            <a:fillRect/>
          </a:stretch>
        </p:blipFill>
        <p:spPr bwMode="auto">
          <a:xfrm>
            <a:off x="2002972" y="5029200"/>
            <a:ext cx="2743200" cy="1828800"/>
          </a:xfrm>
          <a:prstGeom prst="rect">
            <a:avLst/>
          </a:prstGeom>
          <a:noFill/>
        </p:spPr>
      </p:pic>
      <p:pic>
        <p:nvPicPr>
          <p:cNvPr id="1030" name="Picture 6" descr="C:\Users\stani\Desktop\110620181148EPN_0537.jpg"/>
          <p:cNvPicPr>
            <a:picLocks noChangeAspect="1" noChangeArrowheads="1"/>
          </p:cNvPicPr>
          <p:nvPr/>
        </p:nvPicPr>
        <p:blipFill>
          <a:blip r:embed="rId11" cstate="print"/>
          <a:srcRect/>
          <a:stretch>
            <a:fillRect/>
          </a:stretch>
        </p:blipFill>
        <p:spPr bwMode="auto">
          <a:xfrm>
            <a:off x="4005943" y="1959427"/>
            <a:ext cx="4484915" cy="2989943"/>
          </a:xfrm>
          <a:prstGeom prst="rect">
            <a:avLst/>
          </a:prstGeom>
          <a:noFill/>
        </p:spPr>
      </p:pic>
      <p:sp>
        <p:nvSpPr>
          <p:cNvPr id="15" name="TextBox 14"/>
          <p:cNvSpPr txBox="1"/>
          <p:nvPr/>
        </p:nvSpPr>
        <p:spPr>
          <a:xfrm>
            <a:off x="4757057" y="5094515"/>
            <a:ext cx="5903604" cy="1477328"/>
          </a:xfrm>
          <a:prstGeom prst="rect">
            <a:avLst/>
          </a:prstGeom>
          <a:noFill/>
        </p:spPr>
        <p:txBody>
          <a:bodyPr wrap="none" rtlCol="0">
            <a:spAutoFit/>
          </a:bodyPr>
          <a:lstStyle/>
          <a:p>
            <a:r>
              <a:rPr lang="ru-RU" b="1" dirty="0" smtClean="0">
                <a:solidFill>
                  <a:schemeClr val="bg1"/>
                </a:solidFill>
              </a:rPr>
              <a:t>Мы рады будем видеть вас у нас в Озинках!</a:t>
            </a:r>
          </a:p>
          <a:p>
            <a:r>
              <a:rPr lang="ru-RU" b="1" dirty="0" smtClean="0">
                <a:solidFill>
                  <a:schemeClr val="bg1"/>
                </a:solidFill>
              </a:rPr>
              <a:t>Мы познакомим вас с историей  возникновения </a:t>
            </a:r>
          </a:p>
          <a:p>
            <a:r>
              <a:rPr lang="ru-RU" b="1" dirty="0" smtClean="0">
                <a:solidFill>
                  <a:schemeClr val="bg1"/>
                </a:solidFill>
              </a:rPr>
              <a:t>первого храма в </a:t>
            </a:r>
            <a:r>
              <a:rPr lang="ru-RU" b="1" dirty="0" err="1" smtClean="0">
                <a:solidFill>
                  <a:schemeClr val="bg1"/>
                </a:solidFill>
              </a:rPr>
              <a:t>Озинском</a:t>
            </a:r>
            <a:r>
              <a:rPr lang="ru-RU" b="1" dirty="0" smtClean="0">
                <a:solidFill>
                  <a:schemeClr val="bg1"/>
                </a:solidFill>
              </a:rPr>
              <a:t> районе. Покажем вам </a:t>
            </a:r>
          </a:p>
          <a:p>
            <a:r>
              <a:rPr lang="ru-RU" b="1" dirty="0" smtClean="0">
                <a:solidFill>
                  <a:schemeClr val="bg1"/>
                </a:solidFill>
              </a:rPr>
              <a:t>нашу степную природу. Посетим краеведческий музей</a:t>
            </a:r>
          </a:p>
          <a:p>
            <a:r>
              <a:rPr lang="ru-RU" b="1" dirty="0" smtClean="0">
                <a:solidFill>
                  <a:schemeClr val="bg1"/>
                </a:solidFill>
              </a:rPr>
              <a:t>где  расскажем о возникновении </a:t>
            </a:r>
            <a:r>
              <a:rPr lang="ru-RU" b="1" dirty="0" err="1" smtClean="0">
                <a:solidFill>
                  <a:schemeClr val="bg1"/>
                </a:solidFill>
              </a:rPr>
              <a:t>Озинского</a:t>
            </a:r>
            <a:r>
              <a:rPr lang="ru-RU" b="1" dirty="0" smtClean="0">
                <a:solidFill>
                  <a:schemeClr val="bg1"/>
                </a:solidFill>
              </a:rPr>
              <a:t> района!!!</a:t>
            </a:r>
            <a:endParaRPr lang="ru-RU" b="1" dirty="0">
              <a:solidFill>
                <a:schemeClr val="bg1"/>
              </a:solidFill>
            </a:endParaRPr>
          </a:p>
        </p:txBody>
      </p:sp>
    </p:spTree>
    <p:extLst>
      <p:ext uri="{BB962C8B-B14F-4D97-AF65-F5344CB8AC3E}">
        <p14:creationId xmlns="" xmlns:p14="http://schemas.microsoft.com/office/powerpoint/2010/main" val="2653005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Paper</Template>
  <TotalTime>1766</TotalTime>
  <Words>708</Words>
  <Application>Microsoft Office PowerPoint</Application>
  <PresentationFormat>Произвольный</PresentationFormat>
  <Paragraphs>72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Damask</vt:lpstr>
      <vt:lpstr>       Воскресная школа  «Лоза» Местная религиозная организация православный  Приход храма Феодоровской иконы Божией Матери  р.п. Озинки Саратовской области Покровской Епархии  Русской Православной Церкви (Московский Патриархат) 413620 Саратовская область, р.п. Озинки, ул. Большевистская 23. Тел. 88457641199, эл. Почта: stanislav-zhul@mail.Ru   </vt:lpstr>
      <vt:lpstr>Общие сведения;  требования к учебно-воспитательной деятельности требования к материально-техническому оснащению</vt:lpstr>
      <vt:lpstr>Слайд 3</vt:lpstr>
      <vt:lpstr>Слайд 4</vt:lpstr>
      <vt:lpstr>Слайд 5</vt:lpstr>
      <vt:lpstr>Слайд 6</vt:lpstr>
      <vt:lpstr>Слайд 7</vt:lpstr>
      <vt:lpstr>Слайд 8</vt:lpstr>
      <vt:lpstr>Слайд 9</vt:lpstr>
      <vt:lpstr>Слайд 10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Воскресная школа «Лоза» Местная религиозная организация православный Приход храма Феодоровской иконы Божией Матери р.п. Озинки Саратовской области Покровской Епархии Русской Православной Церкви М</dc:title>
  <dc:creator>hp</dc:creator>
  <cp:lastModifiedBy>User-64</cp:lastModifiedBy>
  <cp:revision>68</cp:revision>
  <dcterms:created xsi:type="dcterms:W3CDTF">2024-03-11T16:26:46Z</dcterms:created>
  <dcterms:modified xsi:type="dcterms:W3CDTF">2024-06-05T08:49:14Z</dcterms:modified>
</cp:coreProperties>
</file>